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68" d="100"/>
          <a:sy n="68" d="100"/>
        </p:scale>
        <p:origin x="390"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11/05/2015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Arial" panose="020B0604020202020204" pitchFamily="34" charset="0"/>
            </a:endParaRPr>
          </a:p>
        </p:txBody>
      </p:sp>
      <p:sp>
        <p:nvSpPr>
          <p:cNvPr id="2222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F63950EB-FA01-4697-BFB4-32BAF0F00FF8}" type="datetime1">
              <a:rPr lang="en-US" smtClean="0"/>
              <a:pPr>
                <a:defRPr/>
              </a:pPr>
              <a:t>11/05/2015</a:t>
            </a:fld>
            <a:endParaRPr lang="en-US" dirty="0"/>
          </a:p>
        </p:txBody>
      </p:sp>
      <p:sp>
        <p:nvSpPr>
          <p:cNvPr id="22221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C52D5DE-E514-4967-BD80-165C9132E65F}"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221402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fontScale="92500" lnSpcReduction="20000"/>
          </a:bodyPr>
          <a:lstStyle/>
          <a:p>
            <a:pPr>
              <a:buFontTx/>
              <a:buChar char="•"/>
              <a:defRPr/>
            </a:pPr>
            <a:r>
              <a:rPr lang="en-US" dirty="0" smtClean="0"/>
              <a:t> Enter NJSUI (Unemployment), NJSDI (Disability), &amp; NJFLI (Family Medical Leave) amounts in TW Box 14 (even if they are someplace else on W-2)</a:t>
            </a:r>
          </a:p>
          <a:p>
            <a:pPr marL="277117" lvl="1">
              <a:buFontTx/>
              <a:buChar char="•"/>
              <a:defRPr/>
            </a:pPr>
            <a:r>
              <a:rPr lang="en-US" dirty="0" smtClean="0"/>
              <a:t> On some W-2s, WF or SWF (Work Force Development – a portion of Unemployment NJSUI) is separated from Unemployment.  When entering in TW, add WF/SWF &amp; Unemployment together &amp; enter in box 14 under NJSUI</a:t>
            </a:r>
          </a:p>
          <a:p>
            <a:pPr marL="277117" lvl="1">
              <a:buFontTx/>
              <a:buChar char="•"/>
              <a:defRPr/>
            </a:pPr>
            <a:r>
              <a:rPr lang="en-US" dirty="0" smtClean="0"/>
              <a:t> If exact headings NJSDI, NJSUI, &amp; NJFLI are used on W-2 screen, TW will include these amounts in State/Local Taxes you paid on Sch A Itemized Deductions</a:t>
            </a:r>
          </a:p>
          <a:p>
            <a:pPr marL="548640" lvl="2">
              <a:buFontTx/>
              <a:buChar char="•"/>
              <a:defRPr/>
            </a:pPr>
            <a:r>
              <a:rPr lang="en-US" dirty="0" smtClean="0"/>
              <a:t> Private plans, indicated by PP#, cannot be claimed on Sch A.  Therefore, must change heading to include letters PP (e.g. – NJSDIPP) so that amount does not flow through to Sch A. </a:t>
            </a:r>
          </a:p>
          <a:p>
            <a:pPr marL="548640" lvl="2">
              <a:buFontTx/>
              <a:buChar char="•"/>
              <a:defRPr/>
            </a:pPr>
            <a:r>
              <a:rPr lang="en-US" dirty="0" smtClean="0"/>
              <a:t> Entries under non-standard names will also  not flow through to NJ Form 2450 for excess contributions to unemployment, disability, or family leave.  The amounts would have to be added manually to Form 2450 via a scratch pad</a:t>
            </a:r>
          </a:p>
          <a:p>
            <a:pPr marL="548640" lvl="2">
              <a:buFontTx/>
              <a:buChar char="•"/>
              <a:defRPr/>
            </a:pPr>
            <a:r>
              <a:rPr lang="en-US" dirty="0" smtClean="0"/>
              <a:t> If other entries in this box, such as 414h, enter on TW screen.  They do not flow through to </a:t>
            </a:r>
            <a:r>
              <a:rPr lang="en-US" dirty="0" err="1" smtClean="0"/>
              <a:t>Sch</a:t>
            </a:r>
            <a:r>
              <a:rPr lang="en-US" dirty="0" smtClean="0"/>
              <a:t> A</a:t>
            </a:r>
          </a:p>
          <a:p>
            <a:pPr marL="548640" lvl="2">
              <a:buFontTx/>
              <a:buChar char="•"/>
              <a:defRPr/>
            </a:pPr>
            <a:r>
              <a:rPr lang="en-US" dirty="0" smtClean="0"/>
              <a:t> If more items are in box 14 of the W-2 than there is room for on the TW W-2, combine them together and enter on the open line</a:t>
            </a:r>
          </a:p>
          <a:p>
            <a:pPr>
              <a:buFontTx/>
              <a:buChar char="•"/>
              <a:defRPr/>
            </a:pPr>
            <a:r>
              <a:rPr lang="en-US" dirty="0" smtClean="0"/>
              <a:t> TW automatically enters State ID in Box 15 (based on state on Main Info screen) &amp; State Wages in Box 16 (based on Federal wages).  </a:t>
            </a:r>
          </a:p>
          <a:p>
            <a:pPr marL="277117" lvl="1">
              <a:buFontTx/>
              <a:buChar char="•"/>
              <a:defRPr/>
            </a:pPr>
            <a:r>
              <a:rPr lang="en-US" dirty="0" smtClean="0"/>
              <a:t> If State Wages on W-2 is different than TW populated, must check box at top of screen “Check to take calculations off of line 16 state wages” before TW will allow you to enter # from W-2</a:t>
            </a:r>
          </a:p>
          <a:p>
            <a:pPr>
              <a:buFont typeface="Arial" pitchFamily="34" charset="0"/>
              <a:buChar char="•"/>
              <a:defRPr/>
            </a:pPr>
            <a:r>
              <a:rPr lang="en-US" dirty="0" smtClean="0"/>
              <a:t> Enter State ID #</a:t>
            </a:r>
          </a:p>
          <a:p>
            <a:pPr>
              <a:buFontTx/>
              <a:buChar char="•"/>
              <a:defRPr/>
            </a:pPr>
            <a:r>
              <a:rPr lang="en-US" dirty="0" smtClean="0"/>
              <a:t> Enter State Tax Withheld from Box 17</a:t>
            </a:r>
          </a:p>
          <a:p>
            <a:pPr>
              <a:defRPr/>
            </a:pPr>
            <a:endParaRPr lang="en-US" dirty="0" smtClean="0"/>
          </a:p>
          <a:p>
            <a:pPr>
              <a:defRPr/>
            </a:pPr>
            <a:endParaRPr lang="en-US" dirty="0" smtClean="0"/>
          </a:p>
          <a:p>
            <a:pPr>
              <a:defRPr/>
            </a:pPr>
            <a:endParaRPr lang="en-US" dirty="0" smtClean="0"/>
          </a:p>
          <a:p>
            <a:pPr>
              <a:defRPr/>
            </a:pPr>
            <a:endParaRPr lang="en-US" dirty="0" smtClean="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11/05/2015</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3611194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
        <p:nvSpPr>
          <p:cNvPr id="2385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D8615FC2-0C20-4462-B73C-E292EA0163EF}" type="datetime1">
              <a:rPr lang="en-US" smtClean="0"/>
              <a:pPr>
                <a:defRPr/>
              </a:pPr>
              <a:t>11/05/2015</a:t>
            </a:fld>
            <a:endParaRPr lang="en-US" dirty="0"/>
          </a:p>
        </p:txBody>
      </p:sp>
      <p:sp>
        <p:nvSpPr>
          <p:cNvPr id="23859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7E76433-1EFB-4BE5-9C66-316C7943EF0C}"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361617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
        <p:nvSpPr>
          <p:cNvPr id="2406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981AEE0-2CC4-48E0-8AD9-DE430658A8E5}" type="datetime1">
              <a:rPr lang="en-US" smtClean="0"/>
              <a:pPr>
                <a:defRPr/>
              </a:pPr>
              <a:t>11/05/2015</a:t>
            </a:fld>
            <a:endParaRPr lang="en-US" dirty="0"/>
          </a:p>
        </p:txBody>
      </p:sp>
      <p:sp>
        <p:nvSpPr>
          <p:cNvPr id="2406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3BBFBB8-955D-4E08-B1F1-D786C085AD57}" type="slidenum">
              <a:rPr lang="en-US" altLang="en-US">
                <a:latin typeface="Verdana" panose="020B0604030504040204" pitchFamily="34" charset="0"/>
              </a:rPr>
              <a:pPr algn="r" eaLnBrk="1" hangingPunct="1">
                <a:spcBef>
                  <a:spcPct val="0"/>
                </a:spcBef>
              </a:pPr>
              <a:t>12</a:t>
            </a:fld>
            <a:endParaRPr lang="en-US" altLang="en-US">
              <a:latin typeface="Verdana" panose="020B0604030504040204" pitchFamily="34" charset="0"/>
            </a:endParaRPr>
          </a:p>
        </p:txBody>
      </p:sp>
    </p:spTree>
    <p:extLst>
      <p:ext uri="{BB962C8B-B14F-4D97-AF65-F5344CB8AC3E}">
        <p14:creationId xmlns:p14="http://schemas.microsoft.com/office/powerpoint/2010/main" val="4141920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11/05/2015</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13</a:t>
            </a:fld>
            <a:endParaRPr lang="en-US" altLang="en-US">
              <a:latin typeface="Verdana" panose="020B0604030504040204" pitchFamily="34" charset="0"/>
            </a:endParaRPr>
          </a:p>
        </p:txBody>
      </p:sp>
    </p:spTree>
    <p:extLst>
      <p:ext uri="{BB962C8B-B14F-4D97-AF65-F5344CB8AC3E}">
        <p14:creationId xmlns:p14="http://schemas.microsoft.com/office/powerpoint/2010/main" val="1437043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buFont typeface="Arial" pitchFamily="34" charset="0"/>
              <a:buChar char="•"/>
            </a:pPr>
            <a:r>
              <a:rPr lang="en-US" altLang="en-US" dirty="0" smtClean="0"/>
              <a:t> When NJSUI, DI or FLI exceed maximum(usually because TP has multiple W-2s), form NJ 2450 will be</a:t>
            </a:r>
            <a:r>
              <a:rPr lang="en-US" altLang="en-US" baseline="0" dirty="0" smtClean="0"/>
              <a:t> added in tree.  Taxpayer is eligible to get the excess collected back.</a:t>
            </a:r>
          </a:p>
          <a:p>
            <a:pPr marL="274638" lvl="1"/>
            <a:endParaRPr lang="en-US" altLang="en-US" baseline="0" dirty="0" smtClean="0"/>
          </a:p>
          <a:p>
            <a:pPr marL="0" lvl="1">
              <a:buFont typeface="Arial" pitchFamily="34" charset="0"/>
              <a:buChar char="•"/>
            </a:pPr>
            <a:r>
              <a:rPr lang="en-US" altLang="en-US" baseline="0" dirty="0" smtClean="0"/>
              <a:t> Private Plan disability needs to be added to NJ 2450, and is transferred to NJ1040 lines 53</a:t>
            </a:r>
            <a:endParaRPr lang="en-US" altLang="en-US" dirty="0"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3DB52-6E99-47B3-A9EE-134F3053CAAB}" type="slidenum">
              <a:rPr lang="en-US" altLang="en-US" sz="1400"/>
              <a:pPr>
                <a:spcBef>
                  <a:spcPct val="0"/>
                </a:spcBef>
              </a:pPr>
              <a:t>14</a:t>
            </a:fld>
            <a:endParaRPr lang="en-US" altLang="en-US" sz="1400"/>
          </a:p>
        </p:txBody>
      </p:sp>
    </p:spTree>
    <p:extLst>
      <p:ext uri="{BB962C8B-B14F-4D97-AF65-F5344CB8AC3E}">
        <p14:creationId xmlns:p14="http://schemas.microsoft.com/office/powerpoint/2010/main" val="3142272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
        <p:nvSpPr>
          <p:cNvPr id="2447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9233EDBF-E806-46DB-B819-DA2144F2B44F}" type="datetime1">
              <a:rPr lang="en-US" smtClean="0"/>
              <a:pPr>
                <a:defRPr/>
              </a:pPr>
              <a:t>11/05/2015</a:t>
            </a:fld>
            <a:endParaRPr lang="en-US" dirty="0"/>
          </a:p>
        </p:txBody>
      </p:sp>
      <p:sp>
        <p:nvSpPr>
          <p:cNvPr id="2447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B57ED78-319A-4E55-A018-AD9887A67196}" type="slidenum">
              <a:rPr lang="en-US" altLang="en-US">
                <a:latin typeface="Verdana" panose="020B0604030504040204" pitchFamily="34" charset="0"/>
              </a:rPr>
              <a:pPr algn="r" eaLnBrk="1" hangingPunct="1">
                <a:spcBef>
                  <a:spcPct val="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723309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3263295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98134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cs typeface="Arial" panose="020B0604020202020204" pitchFamily="34" charset="0"/>
              </a:rPr>
              <a:t>Note:  Pre- Retirement Disability payment is reported on 1040 line 7</a:t>
            </a:r>
          </a:p>
        </p:txBody>
      </p:sp>
      <p:sp>
        <p:nvSpPr>
          <p:cNvPr id="2242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1177A94F-9D20-4C06-8520-A906B27D6A39}" type="datetime1">
              <a:rPr lang="en-US" smtClean="0"/>
              <a:pPr>
                <a:defRPr/>
              </a:pPr>
              <a:t>11/05/2015</a:t>
            </a:fld>
            <a:endParaRPr lang="en-US" dirty="0"/>
          </a:p>
        </p:txBody>
      </p:sp>
      <p:sp>
        <p:nvSpPr>
          <p:cNvPr id="22426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918FAF8-F785-46BA-9434-3A1726FE1898}"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192430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smtClean="0">
                <a:cs typeface="Arial" panose="020B0604020202020204" pitchFamily="34" charset="0"/>
              </a:rPr>
              <a:t> If TP</a:t>
            </a:r>
            <a:r>
              <a:rPr lang="en-US" altLang="en-US" baseline="0" dirty="0" smtClean="0">
                <a:cs typeface="Arial" panose="020B0604020202020204" pitchFamily="34" charset="0"/>
              </a:rPr>
              <a:t> is disabled but over minimum retirement age, DO NOT populate the box on the 1099R screen indicating disabled, because the payment is treated as a Pension</a:t>
            </a:r>
            <a:endParaRPr lang="en-US" altLang="en-US" dirty="0" smtClean="0">
              <a:cs typeface="Arial" panose="020B0604020202020204" pitchFamily="34" charset="0"/>
            </a:endParaRPr>
          </a:p>
        </p:txBody>
      </p:sp>
      <p:sp>
        <p:nvSpPr>
          <p:cNvPr id="2263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28753FF8-EA51-4630-8250-50FEC3C2C5D3}" type="datetime1">
              <a:rPr lang="en-US" smtClean="0"/>
              <a:pPr>
                <a:defRPr/>
              </a:pPr>
              <a:t>11/05/2015</a:t>
            </a:fld>
            <a:endParaRPr lang="en-US" dirty="0"/>
          </a:p>
        </p:txBody>
      </p:sp>
    </p:spTree>
    <p:extLst>
      <p:ext uri="{BB962C8B-B14F-4D97-AF65-F5344CB8AC3E}">
        <p14:creationId xmlns:p14="http://schemas.microsoft.com/office/powerpoint/2010/main" val="1198858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For Federal purposes, determinant for</a:t>
            </a:r>
            <a:r>
              <a:rPr lang="en-US" baseline="0" dirty="0" smtClean="0"/>
              <a:t> treatment of d</a:t>
            </a:r>
            <a:r>
              <a:rPr lang="en-US" dirty="0" smtClean="0"/>
              <a:t>isability income is </a:t>
            </a:r>
            <a:r>
              <a:rPr lang="en-US" baseline="0" dirty="0" smtClean="0"/>
              <a:t>company’s minimum retirement age</a:t>
            </a:r>
          </a:p>
          <a:p>
            <a:pPr>
              <a:buFont typeface="Arial" pitchFamily="34" charset="0"/>
              <a:buChar char="•"/>
            </a:pPr>
            <a:r>
              <a:rPr lang="en-US" baseline="0" dirty="0" smtClean="0"/>
              <a:t> For State purposes, treatment is determined as on this slide </a:t>
            </a:r>
            <a:r>
              <a:rPr lang="en-US" dirty="0" smtClean="0"/>
              <a:t> </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33913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eaLnBrk="1" hangingPunct="1">
              <a:spcBef>
                <a:spcPct val="0"/>
              </a:spcBef>
              <a:buFontTx/>
              <a:buChar char="•"/>
            </a:pPr>
            <a:r>
              <a:rPr lang="en-US" altLang="en-US" dirty="0" smtClean="0"/>
              <a:t>W-2 may have NJFLI, NJUI, NJDI all in box 14 or elsewhere on W-2 </a:t>
            </a:r>
          </a:p>
          <a:p>
            <a:pPr marL="635000" lvl="1" indent="-173038" eaLnBrk="1" hangingPunct="1">
              <a:spcBef>
                <a:spcPct val="0"/>
              </a:spcBef>
              <a:buFontTx/>
              <a:buChar char="•"/>
            </a:pPr>
            <a:r>
              <a:rPr lang="en-US" altLang="en-US" dirty="0" smtClean="0"/>
              <a:t>Must always enter it on TW in box 14</a:t>
            </a:r>
          </a:p>
          <a:p>
            <a:pPr marL="635000" lvl="1" indent="-173038" eaLnBrk="1" hangingPunct="1">
              <a:spcBef>
                <a:spcPct val="0"/>
              </a:spcBef>
              <a:buFontTx/>
              <a:buChar char="•"/>
            </a:pPr>
            <a:r>
              <a:rPr lang="en-US" altLang="en-US" dirty="0" smtClean="0"/>
              <a:t>Must ensure that amount is put next to correct label; may be in a different order on W-2 than in TW</a:t>
            </a:r>
          </a:p>
        </p:txBody>
      </p:sp>
      <p:sp>
        <p:nvSpPr>
          <p:cNvPr id="1925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ea typeface="ＭＳ Ｐゴシック" pitchFamily="34" charset="-128"/>
            </a:endParaRPr>
          </a:p>
        </p:txBody>
      </p:sp>
      <p:sp>
        <p:nvSpPr>
          <p:cNvPr id="1925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00673EA-CD11-45AE-BCDC-327B72ABBF0D}" type="datetime1">
              <a:rPr lang="en-US" smtClean="0">
                <a:ea typeface="ＭＳ Ｐゴシック" pitchFamily="34" charset="-128"/>
              </a:rPr>
              <a:pPr fontAlgn="base">
                <a:spcBef>
                  <a:spcPct val="0"/>
                </a:spcBef>
                <a:spcAft>
                  <a:spcPct val="0"/>
                </a:spcAft>
                <a:defRPr/>
              </a:pPr>
              <a:t>11/05/2015</a:t>
            </a:fld>
            <a:endParaRPr lang="en-US" smtClean="0">
              <a:ea typeface="ＭＳ Ｐゴシック" pitchFamily="34" charset="-128"/>
            </a:endParaRPr>
          </a:p>
        </p:txBody>
      </p:sp>
      <p:sp>
        <p:nvSpPr>
          <p:cNvPr id="1361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0005E-16A8-4CCA-821F-4490A0528A6B}" type="slidenum">
              <a:rPr lang="en-US" altLang="en-US" sz="1400"/>
              <a:pPr>
                <a:spcBef>
                  <a:spcPct val="0"/>
                </a:spcBef>
              </a:pPr>
              <a:t>5</a:t>
            </a:fld>
            <a:endParaRPr lang="en-US" altLang="en-US" sz="1400"/>
          </a:p>
        </p:txBody>
      </p:sp>
    </p:spTree>
    <p:extLst>
      <p:ext uri="{BB962C8B-B14F-4D97-AF65-F5344CB8AC3E}">
        <p14:creationId xmlns:p14="http://schemas.microsoft.com/office/powerpoint/2010/main" val="154735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cs typeface="Arial" panose="020B0604020202020204" pitchFamily="34" charset="0"/>
            </a:endParaRPr>
          </a:p>
        </p:txBody>
      </p:sp>
      <p:sp>
        <p:nvSpPr>
          <p:cNvPr id="2304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r>
              <a:rPr lang="en-US" altLang="en-US" smtClean="0"/>
              <a:t>Notes/Handouts</a:t>
            </a:r>
          </a:p>
        </p:txBody>
      </p:sp>
      <p:sp>
        <p:nvSpPr>
          <p:cNvPr id="225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A58848B-5225-411E-B805-3232085664E4}" type="datetime1">
              <a:rPr lang="en-US" smtClean="0">
                <a:ea typeface="ＭＳ Ｐゴシック" charset="-128"/>
              </a:rPr>
              <a:pPr fontAlgn="base">
                <a:spcBef>
                  <a:spcPct val="0"/>
                </a:spcBef>
                <a:spcAft>
                  <a:spcPct val="0"/>
                </a:spcAft>
                <a:defRPr/>
              </a:pPr>
              <a:t>11/05/2015</a:t>
            </a:fld>
            <a:endParaRPr lang="en-US" dirty="0" smtClean="0">
              <a:ea typeface="ＭＳ Ｐゴシック" charset="-128"/>
            </a:endParaRPr>
          </a:p>
        </p:txBody>
      </p:sp>
      <p:sp>
        <p:nvSpPr>
          <p:cNvPr id="2304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C7CE8D7-15DB-433B-9F0E-D7DFD47EAF06}"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851662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6627" name="Notes Placeholder 2"/>
          <p:cNvSpPr>
            <a:spLocks noGrp="1"/>
          </p:cNvSpPr>
          <p:nvPr>
            <p:ph type="body" idx="1"/>
          </p:nvPr>
        </p:nvSpPr>
        <p:spPr bwMode="auto"/>
        <p:txBody>
          <a:bodyPr>
            <a:normAutofit/>
          </a:bodyPr>
          <a:lstStyle/>
          <a:p>
            <a:pPr>
              <a:buFontTx/>
              <a:buChar char="•"/>
              <a:defRPr/>
            </a:pPr>
            <a:r>
              <a:rPr lang="en-US" dirty="0" smtClean="0"/>
              <a:t> This is the source document a working client will present for their wages </a:t>
            </a:r>
          </a:p>
          <a:p>
            <a:pPr>
              <a:defRPr/>
            </a:pPr>
            <a:endParaRPr lang="en-US" dirty="0" smtClean="0"/>
          </a:p>
          <a:p>
            <a:pPr>
              <a:buFontTx/>
              <a:buChar char="•"/>
              <a:defRPr/>
            </a:pPr>
            <a:r>
              <a:rPr lang="en-US" dirty="0" smtClean="0"/>
              <a:t> A W-2 can be multiple pages</a:t>
            </a:r>
          </a:p>
          <a:p>
            <a:pPr>
              <a:buFontTx/>
              <a:buChar char="•"/>
              <a:defRPr/>
            </a:pPr>
            <a:endParaRPr lang="en-US" dirty="0" smtClean="0"/>
          </a:p>
          <a:p>
            <a:pPr>
              <a:buFontTx/>
              <a:buChar char="•"/>
              <a:defRPr/>
            </a:pPr>
            <a:r>
              <a:rPr lang="en-US" dirty="0" smtClean="0"/>
              <a:t> Some interesting things on this W-2:</a:t>
            </a:r>
          </a:p>
          <a:p>
            <a:pPr marL="274320" lvl="1">
              <a:buFontTx/>
              <a:buChar char="•"/>
              <a:defRPr/>
            </a:pPr>
            <a:r>
              <a:rPr lang="en-US" dirty="0" smtClean="0"/>
              <a:t> Federal wages are different than Social Security &amp; Medicare wages</a:t>
            </a:r>
          </a:p>
          <a:p>
            <a:pPr marL="274320" lvl="1">
              <a:buFontTx/>
              <a:buChar char="•"/>
              <a:defRPr/>
            </a:pPr>
            <a:r>
              <a:rPr lang="en-US" dirty="0" smtClean="0"/>
              <a:t> Employee received Dependent Care benefits from employer in Box 10</a:t>
            </a:r>
          </a:p>
          <a:p>
            <a:pPr marL="274320" lvl="1">
              <a:buFontTx/>
              <a:buChar char="•"/>
              <a:defRPr/>
            </a:pPr>
            <a:r>
              <a:rPr lang="en-US" dirty="0" smtClean="0"/>
              <a:t> Employee made a contribution to a 401k plan, indicated by code in Box 12.  Notice that amount contributed to 401k pre-tax is difference between Federal wages &amp; Social Security/Medicare wages</a:t>
            </a:r>
          </a:p>
          <a:p>
            <a:pPr marL="274320" lvl="1">
              <a:buFontTx/>
              <a:buChar char="•"/>
              <a:defRPr/>
            </a:pPr>
            <a:r>
              <a:rPr lang="en-US" dirty="0" smtClean="0"/>
              <a:t> NJ box 16 state wages are different than</a:t>
            </a:r>
            <a:r>
              <a:rPr lang="en-US" baseline="0" dirty="0" smtClean="0"/>
              <a:t> Federal box 1.  There is an amount that is pre-tax federal but after- tax NJ.  Need to see pay stub to determine what it is.  Important if it is medical </a:t>
            </a:r>
            <a:endParaRPr lang="en-US" dirty="0" smtClean="0"/>
          </a:p>
          <a:p>
            <a:pPr marL="274320" lvl="1">
              <a:defRPr/>
            </a:pPr>
            <a:endParaRPr lang="en-US" dirty="0" smtClean="0"/>
          </a:p>
          <a:p>
            <a:pPr marL="0" lvl="1">
              <a:buFont typeface="Arial" pitchFamily="34" charset="0"/>
              <a:buChar char="•"/>
              <a:defRPr/>
            </a:pPr>
            <a:r>
              <a:rPr lang="en-US" dirty="0" smtClean="0"/>
              <a:t> Box 12 code DD – shows amount for employer-provided health insurance</a:t>
            </a:r>
          </a:p>
          <a:p>
            <a:pPr marL="274320" lvl="2">
              <a:buFont typeface="Arial" pitchFamily="34" charset="0"/>
              <a:buChar char="•"/>
              <a:defRPr/>
            </a:pPr>
            <a:r>
              <a:rPr lang="en-US" dirty="0" smtClean="0"/>
              <a:t> Not taxable</a:t>
            </a:r>
          </a:p>
          <a:p>
            <a:pPr marL="274320" lvl="2">
              <a:buFont typeface="Arial" pitchFamily="34" charset="0"/>
              <a:buChar char="•"/>
              <a:defRPr/>
            </a:pPr>
            <a:r>
              <a:rPr lang="en-US" dirty="0" smtClean="0"/>
              <a:t> Just enter into TW Box 12</a:t>
            </a:r>
          </a:p>
          <a:p>
            <a:pPr lvl="1">
              <a:buFontTx/>
              <a:buChar char="•"/>
              <a:defRPr/>
            </a:pPr>
            <a:endParaRPr lang="en-US" dirty="0" smtClean="0"/>
          </a:p>
          <a:p>
            <a:pPr>
              <a:buFontTx/>
              <a:buChar char="•"/>
              <a:defRPr/>
            </a:pPr>
            <a:endParaRPr lang="en-US" dirty="0" smtClean="0"/>
          </a:p>
          <a:p>
            <a:pPr>
              <a:defRPr/>
            </a:pPr>
            <a:endParaRPr lang="en-US" dirty="0" smtClean="0"/>
          </a:p>
          <a:p>
            <a:pPr>
              <a:defRPr/>
            </a:pPr>
            <a:endParaRPr lang="en-US" dirty="0" smtClean="0"/>
          </a:p>
          <a:p>
            <a:pPr>
              <a:buFontTx/>
              <a:buChar char="•"/>
              <a:defRPr/>
            </a:pPr>
            <a:endParaRPr lang="en-US" dirty="0" smtClean="0"/>
          </a:p>
        </p:txBody>
      </p:sp>
      <p:sp>
        <p:nvSpPr>
          <p:cNvPr id="2324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B1EA5312-70F9-48B8-AEF2-A568B23BE533}" type="datetime1">
              <a:rPr lang="en-US" smtClean="0"/>
              <a:pPr>
                <a:defRPr/>
              </a:pPr>
              <a:t>11/05/2015</a:t>
            </a:fld>
            <a:endParaRPr lang="en-US" dirty="0"/>
          </a:p>
        </p:txBody>
      </p:sp>
      <p:sp>
        <p:nvSpPr>
          <p:cNvPr id="2324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97B46-002D-4DDB-9CE6-B3F19A3562C8}"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541870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5325" y="4422775"/>
            <a:ext cx="5949950" cy="4525963"/>
          </a:xfrm>
        </p:spPr>
        <p:txBody>
          <a:bodyPr>
            <a:normAutofit fontScale="85000" lnSpcReduction="20000"/>
          </a:bodyPr>
          <a:lstStyle/>
          <a:p>
            <a:pPr>
              <a:buFont typeface="Arial" pitchFamily="34" charset="0"/>
              <a:buChar char="•"/>
              <a:defRPr/>
            </a:pPr>
            <a:r>
              <a:rPr lang="en-US" sz="1400" dirty="0" smtClean="0"/>
              <a:t> Pull up TW W-2 screen</a:t>
            </a:r>
          </a:p>
          <a:p>
            <a:pPr marL="277117" lvl="1">
              <a:buFont typeface="Arial" pitchFamily="34" charset="0"/>
              <a:buChar char="•"/>
              <a:defRPr/>
            </a:pPr>
            <a:r>
              <a:rPr lang="en-US" sz="1400" dirty="0" smtClean="0"/>
              <a:t> Link from Line 7 on 1040 Page 1</a:t>
            </a:r>
          </a:p>
          <a:p>
            <a:pPr marL="554235" lvl="2">
              <a:buFont typeface="Arial" pitchFamily="34" charset="0"/>
              <a:buChar char="•"/>
              <a:defRPr/>
            </a:pPr>
            <a:r>
              <a:rPr lang="en-US" sz="1400" dirty="0" smtClean="0"/>
              <a:t> Click on right arrow, click on “Link to another form,” click on W2 Wage &amp; Tax Statement  OR</a:t>
            </a:r>
          </a:p>
          <a:p>
            <a:pPr marL="554235" lvl="2">
              <a:buFont typeface="Arial" pitchFamily="34" charset="0"/>
              <a:buChar char="•"/>
              <a:defRPr/>
            </a:pPr>
            <a:r>
              <a:rPr lang="en-US" sz="1400" dirty="0" smtClean="0"/>
              <a:t> F9, click on W2 Wage &amp; Tax Statement     </a:t>
            </a:r>
          </a:p>
          <a:p>
            <a:pPr marL="277117" lvl="1">
              <a:buFont typeface="Arial" pitchFamily="34" charset="0"/>
              <a:buChar char="•"/>
              <a:defRPr/>
            </a:pPr>
            <a:r>
              <a:rPr lang="en-US" sz="1400" dirty="0" smtClean="0"/>
              <a:t> Go directly to W-2 screen by clicking on W2 in Forms Tree</a:t>
            </a:r>
          </a:p>
          <a:p>
            <a:pPr lvl="1">
              <a:buFont typeface="Arial" pitchFamily="34" charset="0"/>
              <a:buChar char="•"/>
              <a:defRPr/>
            </a:pPr>
            <a:endParaRPr lang="en-US" sz="1400" dirty="0" smtClean="0"/>
          </a:p>
          <a:p>
            <a:pPr>
              <a:buFont typeface="Arial" pitchFamily="34" charset="0"/>
              <a:buChar char="•"/>
              <a:defRPr/>
            </a:pPr>
            <a:r>
              <a:rPr lang="en-US" sz="1400" dirty="0" smtClean="0"/>
              <a:t> TW screen must match exact info from printed W-2 form</a:t>
            </a:r>
          </a:p>
          <a:p>
            <a:pPr>
              <a:buFont typeface="Arial" pitchFamily="34" charset="0"/>
              <a:buChar char="•"/>
              <a:defRPr/>
            </a:pPr>
            <a:endParaRPr lang="en-US" sz="1400" dirty="0" smtClean="0"/>
          </a:p>
          <a:p>
            <a:pPr>
              <a:buFont typeface="Arial" pitchFamily="34" charset="0"/>
              <a:buChar char="•"/>
              <a:defRPr/>
            </a:pPr>
            <a:r>
              <a:rPr lang="en-US" sz="1400" dirty="0" smtClean="0"/>
              <a:t> Check whether W-2 is for taxpayer or spouse</a:t>
            </a:r>
          </a:p>
          <a:p>
            <a:pPr>
              <a:buFont typeface="Arial" pitchFamily="34" charset="0"/>
              <a:buChar char="•"/>
              <a:defRPr/>
            </a:pPr>
            <a:endParaRPr lang="en-US" sz="1400" dirty="0" smtClean="0"/>
          </a:p>
          <a:p>
            <a:pPr>
              <a:buFont typeface="Arial" pitchFamily="34" charset="0"/>
              <a:buChar char="•"/>
              <a:defRPr/>
            </a:pPr>
            <a:r>
              <a:rPr lang="en-US" sz="1400" dirty="0" smtClean="0"/>
              <a:t> Check appropriate box for address</a:t>
            </a:r>
          </a:p>
          <a:p>
            <a:pPr marL="277117" lvl="1">
              <a:buFont typeface="Arial" pitchFamily="34" charset="0"/>
              <a:buChar char="•"/>
              <a:defRPr/>
            </a:pPr>
            <a:r>
              <a:rPr lang="en-US" sz="1400" dirty="0" smtClean="0"/>
              <a:t> If pre-populated address from Main Info screen is same as address on W-2 form, click on  box on Line 2</a:t>
            </a:r>
          </a:p>
          <a:p>
            <a:pPr marL="274320">
              <a:buFont typeface="Arial" pitchFamily="34" charset="0"/>
              <a:buChar char="•"/>
              <a:defRPr/>
            </a:pPr>
            <a:r>
              <a:rPr lang="en-US" sz="1400" dirty="0" smtClean="0"/>
              <a:t> If address on W-2 form is different, click on box on Line 3, which allows you to override Main Info screen address; then enter address exactly as it appears on W-2</a:t>
            </a:r>
          </a:p>
          <a:p>
            <a:pPr>
              <a:buFont typeface="Arial" pitchFamily="34" charset="0"/>
              <a:buNone/>
              <a:defRPr/>
            </a:pPr>
            <a:endParaRPr lang="en-US" sz="1400" dirty="0" smtClean="0"/>
          </a:p>
          <a:p>
            <a:pPr>
              <a:buFont typeface="Arial" pitchFamily="34" charset="0"/>
              <a:buChar char="•"/>
              <a:defRPr/>
            </a:pPr>
            <a:r>
              <a:rPr lang="en-US" sz="1400" dirty="0" smtClean="0"/>
              <a:t> If box “Please verify the Federal withholding, social security withholding, and Medicare withholding.</a:t>
            </a:r>
            <a:r>
              <a:rPr lang="en-US" sz="1400" baseline="0" dirty="0" smtClean="0"/>
              <a:t>  The amounts exceed the Publication 15 guidelines</a:t>
            </a:r>
            <a:r>
              <a:rPr lang="en-US" sz="1400" dirty="0" smtClean="0"/>
              <a:t>” is in red, it indicates that amount of Federal tax withheld is out of the norm. Verify that Boxes 1-6 are correctly copied from the W-2 and check the box </a:t>
            </a:r>
          </a:p>
          <a:p>
            <a:pPr marL="274320" lvl="1">
              <a:buFont typeface="Arial" pitchFamily="34" charset="0"/>
              <a:buChar char="•"/>
              <a:defRPr/>
            </a:pPr>
            <a:r>
              <a:rPr lang="en-US" sz="1400" dirty="0" smtClean="0"/>
              <a:t> This is an anti-fraud measure, but may happen legitimately if client has multiple jobs</a:t>
            </a:r>
          </a:p>
          <a:p>
            <a:pPr lvl="1">
              <a:buFont typeface="Arial" pitchFamily="34" charset="0"/>
              <a:buChar char="•"/>
              <a:defRPr/>
            </a:pPr>
            <a:endParaRPr lang="en-US" sz="1400" dirty="0" smtClean="0"/>
          </a:p>
          <a:p>
            <a:pPr>
              <a:buFont typeface="Arial" pitchFamily="34" charset="0"/>
              <a:buChar char="•"/>
              <a:defRPr/>
            </a:pPr>
            <a:endParaRPr lang="en-US" sz="1400" dirty="0" smtClean="0"/>
          </a:p>
          <a:p>
            <a:pPr>
              <a:buFont typeface="Arial" pitchFamily="34" charset="0"/>
              <a:buNone/>
              <a:defRPr/>
            </a:pPr>
            <a:endParaRPr lang="en-US" dirty="0"/>
          </a:p>
        </p:txBody>
      </p:sp>
      <p:sp>
        <p:nvSpPr>
          <p:cNvPr id="2345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7E18ECF7-DFD5-4FAF-8F8A-54E107769A23}" type="datetime1">
              <a:rPr lang="en-US" smtClean="0"/>
              <a:pPr>
                <a:defRPr/>
              </a:pPr>
              <a:t>11/05/2015</a:t>
            </a:fld>
            <a:endParaRPr lang="en-US" dirty="0"/>
          </a:p>
        </p:txBody>
      </p:sp>
      <p:sp>
        <p:nvSpPr>
          <p:cNvPr id="2345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50BDB76-CD8A-461A-A1D9-2A3F6D2FDB8F}"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1375324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lnSpcReduction="10000"/>
          </a:bodyPr>
          <a:lstStyle/>
          <a:p>
            <a:pPr>
              <a:buFont typeface="Arial" pitchFamily="34" charset="0"/>
              <a:buChar char="•"/>
              <a:defRPr/>
            </a:pPr>
            <a:r>
              <a:rPr lang="en-US" sz="1400" dirty="0" smtClean="0"/>
              <a:t> Enter Employer ID &amp; Employer Name &amp; Address (if they don’t come up automatically from entering</a:t>
            </a:r>
            <a:r>
              <a:rPr lang="en-US" sz="1400" baseline="0" dirty="0" smtClean="0"/>
              <a:t> employer </a:t>
            </a:r>
            <a:r>
              <a:rPr lang="en-US" sz="1400" dirty="0" smtClean="0"/>
              <a:t>ID - EIN)</a:t>
            </a:r>
          </a:p>
          <a:p>
            <a:pPr marL="277117" lvl="1">
              <a:buFont typeface="Arial" pitchFamily="34" charset="0"/>
              <a:buChar char="•"/>
              <a:defRPr/>
            </a:pPr>
            <a:r>
              <a:rPr lang="en-US" sz="1400" dirty="0" smtClean="0"/>
              <a:t> Enter Zip Code, &amp; TW will populate city &amp; state.  If these fields come up automatically and are red, verify the fields are correct and take the red out using F-3 or Ctrl-space</a:t>
            </a:r>
          </a:p>
          <a:p>
            <a:pPr>
              <a:buFont typeface="Arial" pitchFamily="34" charset="0"/>
              <a:buChar char="•"/>
              <a:defRPr/>
            </a:pPr>
            <a:r>
              <a:rPr lang="en-US" dirty="0" smtClean="0"/>
              <a:t> </a:t>
            </a:r>
            <a:r>
              <a:rPr lang="en-US" sz="1400" dirty="0" smtClean="0"/>
              <a:t>Enter Wages in Box 1 </a:t>
            </a:r>
          </a:p>
          <a:p>
            <a:pPr marL="277117" lvl="1">
              <a:buFont typeface="Arial" pitchFamily="34" charset="0"/>
              <a:buChar char="•"/>
              <a:defRPr/>
            </a:pPr>
            <a:r>
              <a:rPr lang="en-US" sz="1400" dirty="0" smtClean="0"/>
              <a:t> TW will automatically populate SS &amp; Medicare wages/tax withheld in Boxes 3, 4, 5, 6</a:t>
            </a:r>
          </a:p>
          <a:p>
            <a:pPr marL="554235" lvl="2">
              <a:buFont typeface="Arial" pitchFamily="34" charset="0"/>
              <a:buChar char="•"/>
              <a:defRPr/>
            </a:pPr>
            <a:r>
              <a:rPr lang="en-US" sz="1400" dirty="0" smtClean="0"/>
              <a:t> </a:t>
            </a:r>
            <a:r>
              <a:rPr lang="en-US" dirty="0" smtClean="0"/>
              <a:t>When Federal wages not = SS or Medicare wages, it is often because of what is in box 12.  Enter contents of box 12 next</a:t>
            </a:r>
            <a:endParaRPr lang="en-US" sz="1400" dirty="0" smtClean="0"/>
          </a:p>
          <a:p>
            <a:pPr marL="554235" lvl="2">
              <a:buFont typeface="Arial" pitchFamily="34" charset="0"/>
              <a:buChar char="•"/>
              <a:defRPr/>
            </a:pPr>
            <a:r>
              <a:rPr lang="en-US" sz="1400" dirty="0" smtClean="0"/>
              <a:t> If amounts on W-2 are still different after entering Box 12, must check box at top of screen “Check to take calculations off of lines 3, 4, 5, 6” before TW will allow you to enter #s from W-2</a:t>
            </a:r>
          </a:p>
          <a:p>
            <a:pPr>
              <a:buFontTx/>
              <a:buChar char="•"/>
              <a:defRPr/>
            </a:pPr>
            <a:r>
              <a:rPr lang="en-US" dirty="0" smtClean="0"/>
              <a:t> Enter any other #s from W-2 Boxes 2, 7-12</a:t>
            </a:r>
          </a:p>
          <a:p>
            <a:pPr marL="277117" lvl="1">
              <a:buFontTx/>
              <a:buChar char="•"/>
              <a:defRPr/>
            </a:pPr>
            <a:r>
              <a:rPr lang="en-US" dirty="0" smtClean="0"/>
              <a:t> TW will include Allocated Tips from Box 8 in Wages (1040 Line 7)</a:t>
            </a:r>
          </a:p>
          <a:p>
            <a:pPr marL="277117" lvl="1">
              <a:buFontTx/>
              <a:buChar char="•"/>
              <a:defRPr/>
            </a:pPr>
            <a:r>
              <a:rPr lang="en-US" dirty="0" smtClean="0"/>
              <a:t> TW will use Dependent Care Benefits from Box 10 in calculating Credit for Child &amp; Dependent Care Expenses on Form 2441 Part III Line 14</a:t>
            </a:r>
          </a:p>
          <a:p>
            <a:pPr lvl="1">
              <a:defRPr/>
            </a:pPr>
            <a:r>
              <a:rPr lang="en-US" dirty="0" smtClean="0"/>
              <a:t> </a:t>
            </a:r>
          </a:p>
          <a:p>
            <a:pPr>
              <a:defRPr/>
            </a:pPr>
            <a:endParaRPr lang="en-US" dirty="0" smtClean="0"/>
          </a:p>
          <a:p>
            <a:pPr>
              <a:buFontTx/>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11/05/2015</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113315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ctrTitle"/>
          </p:nvPr>
        </p:nvSpPr>
        <p:spPr/>
        <p:txBody>
          <a:bodyPr/>
          <a:lstStyle/>
          <a:p>
            <a:r>
              <a:rPr lang="en-US" altLang="en-US" smtClean="0"/>
              <a:t>Employee Compensation</a:t>
            </a:r>
          </a:p>
        </p:txBody>
      </p:sp>
      <p:sp>
        <p:nvSpPr>
          <p:cNvPr id="221187" name="Rectangle 3"/>
          <p:cNvSpPr>
            <a:spLocks noGrp="1" noChangeArrowheads="1"/>
          </p:cNvSpPr>
          <p:nvPr>
            <p:ph type="subTitle" idx="1"/>
          </p:nvPr>
        </p:nvSpPr>
        <p:spPr/>
        <p:txBody>
          <a:bodyPr>
            <a:normAutofit lnSpcReduction="10000"/>
          </a:bodyPr>
          <a:lstStyle/>
          <a:p>
            <a:pPr marL="457200" lvl="1" indent="0" algn="ctr">
              <a:buFont typeface="Wingdings" panose="05000000000000000000" pitchFamily="2" charset="2"/>
              <a:buNone/>
            </a:pPr>
            <a:r>
              <a:rPr lang="en-US" altLang="en-US" dirty="0" smtClean="0"/>
              <a:t>Pub 4012, Tab D</a:t>
            </a:r>
          </a:p>
          <a:p>
            <a:pPr marL="457200" lvl="1" indent="0" algn="ctr">
              <a:buFont typeface="Wingdings" panose="05000000000000000000" pitchFamily="2" charset="2"/>
              <a:buNone/>
            </a:pPr>
            <a:r>
              <a:rPr lang="en-US" altLang="en-US" smtClean="0"/>
              <a:t>Pub 17</a:t>
            </a:r>
          </a:p>
          <a:p>
            <a:pPr marL="457200" lvl="1" indent="0" algn="ctr">
              <a:buFont typeface="Wingdings" panose="05000000000000000000" pitchFamily="2" charset="2"/>
              <a:buNone/>
            </a:pPr>
            <a:r>
              <a:rPr lang="en-US" altLang="en-US" smtClean="0"/>
              <a:t> (</a:t>
            </a:r>
            <a:r>
              <a:rPr lang="en-US" altLang="en-US" dirty="0" smtClean="0"/>
              <a:t>Federal 1040-Line 7)</a:t>
            </a:r>
          </a:p>
          <a:p>
            <a:pPr marL="457200" lvl="1" indent="0" algn="ctr">
              <a:buFont typeface="Wingdings" panose="05000000000000000000" pitchFamily="2" charset="2"/>
              <a:buNone/>
            </a:pPr>
            <a:r>
              <a:rPr lang="en-US" altLang="en-US" dirty="0" smtClean="0"/>
              <a:t>(NJ 1040-Line 14)</a:t>
            </a:r>
          </a:p>
          <a:p>
            <a:pPr marL="457200" lvl="1" indent="0" algn="ctr">
              <a:buFont typeface="Wingdings" panose="05000000000000000000" pitchFamily="2" charset="2"/>
              <a:buNone/>
            </a:pPr>
            <a:endParaRPr lang="en-US" alt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133011918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00200"/>
            <a:ext cx="8001000" cy="4191000"/>
          </a:xfrm>
          <a:prstGeom prst="rect">
            <a:avLst/>
          </a:prstGeom>
          <a:noFill/>
          <a:ln w="9525">
            <a:noFill/>
            <a:miter lim="800000"/>
            <a:headEnd/>
            <a:tailEnd/>
          </a:ln>
        </p:spPr>
      </p:pic>
      <p:sp>
        <p:nvSpPr>
          <p:cNvPr id="235522" name="Title 1"/>
          <p:cNvSpPr>
            <a:spLocks noGrp="1"/>
          </p:cNvSpPr>
          <p:nvPr>
            <p:ph type="title"/>
          </p:nvPr>
        </p:nvSpPr>
        <p:spPr>
          <a:xfrm>
            <a:off x="685800" y="381000"/>
            <a:ext cx="8001000" cy="481940"/>
          </a:xfrm>
        </p:spPr>
        <p:txBody>
          <a:bodyPr>
            <a:normAutofit fontScale="90000"/>
          </a:bodyPr>
          <a:lstStyle/>
          <a:p>
            <a:r>
              <a:rPr lang="en-US" altLang="en-US" smtClean="0"/>
              <a:t>TW W-2 Screen</a:t>
            </a:r>
            <a:endParaRPr lang="en-US" altLang="en-US" sz="2800" dirty="0" smtClean="0"/>
          </a:p>
        </p:txBody>
      </p:sp>
      <p:pic>
        <p:nvPicPr>
          <p:cNvPr id="9" name="Picture 8"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64318"/>
            <a:ext cx="612648" cy="344615"/>
          </a:xfrm>
          <a:prstGeom prst="rect">
            <a:avLst/>
          </a:prstGeom>
        </p:spPr>
      </p:pic>
      <p:pic>
        <p:nvPicPr>
          <p:cNvPr id="10"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31560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sp>
        <p:nvSpPr>
          <p:cNvPr id="11" name="TextBox 10"/>
          <p:cNvSpPr txBox="1"/>
          <p:nvPr/>
        </p:nvSpPr>
        <p:spPr>
          <a:xfrm>
            <a:off x="7543800" y="2209800"/>
            <a:ext cx="1197764" cy="1200329"/>
          </a:xfrm>
          <a:prstGeom prst="rect">
            <a:avLst/>
          </a:prstGeom>
          <a:solidFill>
            <a:schemeClr val="accent5">
              <a:lumMod val="75000"/>
            </a:schemeClr>
          </a:solidFill>
          <a:ln>
            <a:solidFill>
              <a:srgbClr val="001132"/>
            </a:solidFill>
          </a:ln>
        </p:spPr>
        <p:txBody>
          <a:bodyPr wrap="none" rtlCol="0">
            <a:spAutoFit/>
          </a:bodyPr>
          <a:lstStyle/>
          <a:p>
            <a:r>
              <a:rPr lang="en-US" b="1" dirty="0" smtClean="0"/>
              <a:t>Enter </a:t>
            </a:r>
          </a:p>
          <a:p>
            <a:r>
              <a:rPr lang="en-US" b="1" dirty="0" smtClean="0"/>
              <a:t>next</a:t>
            </a:r>
          </a:p>
          <a:p>
            <a:r>
              <a:rPr lang="en-US" b="1" dirty="0" smtClean="0"/>
              <a:t>to proper</a:t>
            </a:r>
          </a:p>
          <a:p>
            <a:r>
              <a:rPr lang="en-US" b="1" dirty="0" smtClean="0"/>
              <a:t>label</a:t>
            </a:r>
            <a:endParaRPr lang="en-US" b="1" dirty="0"/>
          </a:p>
        </p:txBody>
      </p:sp>
      <p:sp>
        <p:nvSpPr>
          <p:cNvPr id="13" name="TextBox 12"/>
          <p:cNvSpPr txBox="1"/>
          <p:nvPr/>
        </p:nvSpPr>
        <p:spPr>
          <a:xfrm>
            <a:off x="838200" y="990600"/>
            <a:ext cx="3954929" cy="646331"/>
          </a:xfrm>
          <a:prstGeom prst="rect">
            <a:avLst/>
          </a:prstGeom>
          <a:solidFill>
            <a:schemeClr val="accent5">
              <a:lumMod val="75000"/>
            </a:schemeClr>
          </a:solidFill>
          <a:ln>
            <a:solidFill>
              <a:srgbClr val="001132"/>
            </a:solidFill>
          </a:ln>
        </p:spPr>
        <p:txBody>
          <a:bodyPr wrap="none" rtlCol="0">
            <a:spAutoFit/>
          </a:bodyPr>
          <a:lstStyle/>
          <a:p>
            <a:r>
              <a:rPr lang="en-US" b="1" dirty="0" smtClean="0"/>
              <a:t>Enter; TW recalculates Boxes 3-6 ,</a:t>
            </a:r>
          </a:p>
          <a:p>
            <a:r>
              <a:rPr lang="en-US" b="1" dirty="0" smtClean="0"/>
              <a:t>If necessary</a:t>
            </a:r>
            <a:endParaRPr lang="en-US" b="1" dirty="0"/>
          </a:p>
        </p:txBody>
      </p:sp>
      <p:sp>
        <p:nvSpPr>
          <p:cNvPr id="14" name="Oval 5"/>
          <p:cNvSpPr>
            <a:spLocks noChangeArrowheads="1"/>
          </p:cNvSpPr>
          <p:nvPr/>
        </p:nvSpPr>
        <p:spPr bwMode="auto">
          <a:xfrm>
            <a:off x="838200" y="1905000"/>
            <a:ext cx="18288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5" name="Straight Arrow Connector 14"/>
          <p:cNvCxnSpPr>
            <a:endCxn id="14" idx="7"/>
          </p:cNvCxnSpPr>
          <p:nvPr/>
        </p:nvCxnSpPr>
        <p:spPr bwMode="auto">
          <a:xfrm flipH="1">
            <a:off x="2399178" y="1676400"/>
            <a:ext cx="267823" cy="284396"/>
          </a:xfrm>
          <a:prstGeom prst="straightConnector1">
            <a:avLst/>
          </a:prstGeom>
          <a:noFill/>
          <a:ln w="38100" cap="flat" cmpd="sng" algn="ctr">
            <a:solidFill>
              <a:srgbClr val="FF0000"/>
            </a:solidFill>
            <a:prstDash val="solid"/>
            <a:round/>
            <a:headEnd type="none" w="med" len="med"/>
            <a:tailEnd type="triangle"/>
          </a:ln>
          <a:effectLst/>
        </p:spPr>
      </p:cxnSp>
      <p:sp>
        <p:nvSpPr>
          <p:cNvPr id="19" name="Oval 5"/>
          <p:cNvSpPr>
            <a:spLocks noChangeArrowheads="1"/>
          </p:cNvSpPr>
          <p:nvPr/>
        </p:nvSpPr>
        <p:spPr bwMode="auto">
          <a:xfrm>
            <a:off x="7086600" y="2133600"/>
            <a:ext cx="381000" cy="990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TextBox 20"/>
          <p:cNvSpPr txBox="1"/>
          <p:nvPr/>
        </p:nvSpPr>
        <p:spPr>
          <a:xfrm>
            <a:off x="1219200" y="6019800"/>
            <a:ext cx="7173759"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TW transfers from Box 1; check box at top of screen to override</a:t>
            </a:r>
            <a:endParaRPr lang="en-US" b="1" dirty="0"/>
          </a:p>
        </p:txBody>
      </p:sp>
      <p:sp>
        <p:nvSpPr>
          <p:cNvPr id="22" name="Oval 5"/>
          <p:cNvSpPr>
            <a:spLocks noChangeArrowheads="1"/>
          </p:cNvSpPr>
          <p:nvPr/>
        </p:nvSpPr>
        <p:spPr bwMode="auto">
          <a:xfrm>
            <a:off x="3657600" y="5410200"/>
            <a:ext cx="533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3" name="Straight Arrow Connector 22"/>
          <p:cNvCxnSpPr>
            <a:endCxn id="22" idx="4"/>
          </p:cNvCxnSpPr>
          <p:nvPr/>
        </p:nvCxnSpPr>
        <p:spPr bwMode="auto">
          <a:xfrm flipH="1" flipV="1">
            <a:off x="3924300" y="5791200"/>
            <a:ext cx="114300" cy="228600"/>
          </a:xfrm>
          <a:prstGeom prst="straightConnector1">
            <a:avLst/>
          </a:prstGeom>
          <a:noFill/>
          <a:ln w="38100" cap="flat" cmpd="sng" algn="ctr">
            <a:solidFill>
              <a:srgbClr val="FF0000"/>
            </a:solidFill>
            <a:prstDash val="solid"/>
            <a:round/>
            <a:headEnd type="none" w="med" len="med"/>
            <a:tailEnd type="triangle"/>
          </a:ln>
          <a:effectLst/>
        </p:spPr>
      </p:cxnSp>
      <p:sp>
        <p:nvSpPr>
          <p:cNvPr id="18" name="Oval 5"/>
          <p:cNvSpPr>
            <a:spLocks noChangeArrowheads="1"/>
          </p:cNvSpPr>
          <p:nvPr/>
        </p:nvSpPr>
        <p:spPr bwMode="auto">
          <a:xfrm>
            <a:off x="4419600" y="2133600"/>
            <a:ext cx="990600" cy="11049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4" name="TextBox 23"/>
          <p:cNvSpPr txBox="1"/>
          <p:nvPr/>
        </p:nvSpPr>
        <p:spPr>
          <a:xfrm>
            <a:off x="5181600" y="1182469"/>
            <a:ext cx="1672253" cy="646331"/>
          </a:xfrm>
          <a:prstGeom prst="rect">
            <a:avLst/>
          </a:prstGeom>
          <a:solidFill>
            <a:schemeClr val="accent5">
              <a:lumMod val="75000"/>
            </a:schemeClr>
          </a:solidFill>
          <a:ln>
            <a:solidFill>
              <a:srgbClr val="001132"/>
            </a:solidFill>
          </a:ln>
        </p:spPr>
        <p:txBody>
          <a:bodyPr wrap="none" rtlCol="0">
            <a:spAutoFit/>
          </a:bodyPr>
          <a:lstStyle/>
          <a:p>
            <a:r>
              <a:rPr lang="en-US" b="1" dirty="0" smtClean="0"/>
              <a:t>Preset labels </a:t>
            </a:r>
          </a:p>
          <a:p>
            <a:r>
              <a:rPr lang="en-US" b="1" dirty="0" smtClean="0"/>
              <a:t>flow to </a:t>
            </a:r>
            <a:r>
              <a:rPr lang="en-US" b="1" dirty="0" err="1" smtClean="0"/>
              <a:t>Sch</a:t>
            </a:r>
            <a:r>
              <a:rPr lang="en-US" b="1" dirty="0" smtClean="0"/>
              <a:t> A</a:t>
            </a:r>
            <a:endParaRPr lang="en-US" b="1" dirty="0"/>
          </a:p>
        </p:txBody>
      </p:sp>
      <p:cxnSp>
        <p:nvCxnSpPr>
          <p:cNvPr id="25" name="Straight Arrow Connector 24"/>
          <p:cNvCxnSpPr>
            <a:endCxn id="18" idx="7"/>
          </p:cNvCxnSpPr>
          <p:nvPr/>
        </p:nvCxnSpPr>
        <p:spPr bwMode="auto">
          <a:xfrm flipH="1">
            <a:off x="5265130" y="1900241"/>
            <a:ext cx="387840" cy="395168"/>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51133266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625618" y="277813"/>
            <a:ext cx="8061182" cy="1143000"/>
          </a:xfrm>
        </p:spPr>
        <p:txBody>
          <a:bodyPr/>
          <a:lstStyle/>
          <a:p>
            <a:r>
              <a:rPr lang="en-US" altLang="en-US" dirty="0" smtClean="0"/>
              <a:t>W-2 Screen - TW Tips</a:t>
            </a:r>
          </a:p>
        </p:txBody>
      </p:sp>
      <p:sp>
        <p:nvSpPr>
          <p:cNvPr id="237571" name="Rectangle 3"/>
          <p:cNvSpPr>
            <a:spLocks noGrp="1" noChangeArrowheads="1"/>
          </p:cNvSpPr>
          <p:nvPr>
            <p:ph idx="1"/>
          </p:nvPr>
        </p:nvSpPr>
        <p:spPr>
          <a:xfrm>
            <a:off x="625618" y="1600200"/>
            <a:ext cx="8061182" cy="4724400"/>
          </a:xfrm>
        </p:spPr>
        <p:txBody>
          <a:bodyPr>
            <a:normAutofit fontScale="92500" lnSpcReduction="20000"/>
          </a:bodyPr>
          <a:lstStyle/>
          <a:p>
            <a:r>
              <a:rPr lang="en-US" altLang="en-US" dirty="0" smtClean="0"/>
              <a:t>TW data must exactly match W-2 form</a:t>
            </a:r>
          </a:p>
          <a:p>
            <a:pPr lvl="1"/>
            <a:r>
              <a:rPr lang="en-US" altLang="en-US" dirty="0" smtClean="0"/>
              <a:t>(Except for Box 14 NJ special taxes; use pre-populated TW labels)</a:t>
            </a:r>
          </a:p>
          <a:p>
            <a:r>
              <a:rPr lang="en-US" altLang="en-US" dirty="0" smtClean="0"/>
              <a:t>Enter all data fields from W-2</a:t>
            </a:r>
          </a:p>
          <a:p>
            <a:r>
              <a:rPr lang="en-US" altLang="en-US" dirty="0" smtClean="0"/>
              <a:t>Remember to check taxpayer or spouse box</a:t>
            </a:r>
          </a:p>
          <a:p>
            <a:r>
              <a:rPr lang="en-US" altLang="en-US" dirty="0" smtClean="0"/>
              <a:t>Verify taxpayer address on W-2</a:t>
            </a:r>
          </a:p>
          <a:p>
            <a:pPr lvl="1"/>
            <a:r>
              <a:rPr lang="en-US" altLang="en-US" dirty="0" smtClean="0"/>
              <a:t>If address is correct, click on Line 2 at top of screen</a:t>
            </a:r>
          </a:p>
          <a:p>
            <a:pPr lvl="1"/>
            <a:r>
              <a:rPr lang="en-US" altLang="en-US" dirty="0" smtClean="0"/>
              <a:t>If address on W-2 form is different, click on Line 3 &amp; enter address exactly as it appears on W-2 </a:t>
            </a:r>
          </a:p>
          <a:p>
            <a:r>
              <a:rPr lang="en-US" altLang="en-US" dirty="0" smtClean="0"/>
              <a:t>Enter wages &amp; subsequent information in boxes 1 thru 20 </a:t>
            </a:r>
          </a:p>
          <a:p>
            <a:endParaRPr lang="en-US" altLang="en-US" dirty="0" smtClean="0"/>
          </a:p>
          <a:p>
            <a:endParaRPr lang="en-US" altLang="en-US" dirty="0" smtClean="0"/>
          </a:p>
        </p:txBody>
      </p:sp>
      <p:pic>
        <p:nvPicPr>
          <p:cNvPr id="7" name="Picture 6"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16093900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625618" y="277813"/>
            <a:ext cx="8061182" cy="1143000"/>
          </a:xfrm>
        </p:spPr>
        <p:txBody>
          <a:bodyPr/>
          <a:lstStyle/>
          <a:p>
            <a:r>
              <a:rPr lang="en-US" altLang="en-US" dirty="0" smtClean="0"/>
              <a:t>W-2 Screen - TW Tips</a:t>
            </a:r>
          </a:p>
        </p:txBody>
      </p:sp>
      <p:sp>
        <p:nvSpPr>
          <p:cNvPr id="239619" name="Rectangle 3"/>
          <p:cNvSpPr>
            <a:spLocks noGrp="1" noChangeArrowheads="1"/>
          </p:cNvSpPr>
          <p:nvPr>
            <p:ph idx="1"/>
          </p:nvPr>
        </p:nvSpPr>
        <p:spPr>
          <a:xfrm>
            <a:off x="625618" y="1600200"/>
            <a:ext cx="8061182" cy="4724400"/>
          </a:xfrm>
        </p:spPr>
        <p:txBody>
          <a:bodyPr>
            <a:normAutofit fontScale="92500" lnSpcReduction="10000"/>
          </a:bodyPr>
          <a:lstStyle/>
          <a:p>
            <a:r>
              <a:rPr lang="en-US" altLang="en-US" dirty="0" smtClean="0"/>
              <a:t>SS &amp; Medicare wages/tax withheld (Boxes 3, 4, 5, 6) automatically calculate.  If different than W-2 form,  enter boxes 7-12 next.  If still different, check box at top of screen “Check to take calculations off of lines 3, 4, 5, 6” &amp; then enter data from W-2</a:t>
            </a:r>
          </a:p>
          <a:p>
            <a:r>
              <a:rPr lang="en-US" altLang="en-US" dirty="0" smtClean="0"/>
              <a:t>Enter NJSUI (Unemployment), NJSDI (Disability), &amp; NJFLI (Family Medical Leave) amounts in TW Box 14 (may be located someplace else on W-2)</a:t>
            </a:r>
          </a:p>
          <a:p>
            <a:pPr lvl="1"/>
            <a:r>
              <a:rPr lang="en-US" altLang="en-US" dirty="0" smtClean="0"/>
              <a:t>If UI/WF/SWF listed separately, add together and enter as NJSUI</a:t>
            </a:r>
          </a:p>
          <a:p>
            <a:pPr marL="457200" lvl="1" indent="0">
              <a:buNone/>
            </a:pPr>
            <a:endParaRPr lang="en-US" altLang="en-US" dirty="0" smtClean="0"/>
          </a:p>
        </p:txBody>
      </p:sp>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7" name="TextBox 6"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40441898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smtClean="0"/>
              <a:t>W-2 Screen - TW Tips</a:t>
            </a:r>
          </a:p>
        </p:txBody>
      </p:sp>
      <p:sp>
        <p:nvSpPr>
          <p:cNvPr id="241667" name="Rectangle 3"/>
          <p:cNvSpPr>
            <a:spLocks noGrp="1" noChangeArrowheads="1"/>
          </p:cNvSpPr>
          <p:nvPr>
            <p:ph idx="1"/>
          </p:nvPr>
        </p:nvSpPr>
        <p:spPr>
          <a:xfrm>
            <a:off x="625618" y="1600200"/>
            <a:ext cx="8061182" cy="4724400"/>
          </a:xfrm>
        </p:spPr>
        <p:txBody>
          <a:bodyPr>
            <a:normAutofit fontScale="85000" lnSpcReduction="10000"/>
          </a:bodyPr>
          <a:lstStyle/>
          <a:p>
            <a:r>
              <a:rPr lang="en-US" altLang="en-US" dirty="0" smtClean="0"/>
              <a:t>Box 14 - Must use exact headings NJSUI, NJSDI, and NJFLI on </a:t>
            </a:r>
            <a:r>
              <a:rPr lang="en-US" altLang="en-US" dirty="0" err="1" smtClean="0"/>
              <a:t>TaxWise</a:t>
            </a:r>
            <a:r>
              <a:rPr lang="en-US" altLang="en-US" dirty="0" smtClean="0"/>
              <a:t> screen so amounts flow through to  Schedule A State and Local Taxes Line 5a (no matter what is on W-2)</a:t>
            </a:r>
          </a:p>
          <a:p>
            <a:pPr lvl="1"/>
            <a:r>
              <a:rPr lang="en-US" altLang="en-US" dirty="0" smtClean="0"/>
              <a:t>If Private Plan for any of these, indicated by PP#,  cannot claim on Schedule A.  Change heading to include PP at end (e.g.-NJSDIPP) so that amount does not flow through to Line 5a.  May also need to adjust NJ-2450 if more than one W-2</a:t>
            </a:r>
          </a:p>
          <a:p>
            <a:pPr lvl="1"/>
            <a:r>
              <a:rPr lang="en-US" altLang="en-US" dirty="0" smtClean="0"/>
              <a:t>If other entries on W-2 (e.g.-414H), enter in Box 14, but they do not flow through to Schedule A.  If multiple other entries combine them together.  There is only one available line left and you cannot add a scratch pad here</a:t>
            </a:r>
          </a:p>
          <a:p>
            <a:endParaRPr lang="en-US" altLang="en-US" dirty="0" smtClean="0"/>
          </a:p>
        </p:txBody>
      </p:sp>
      <p:pic>
        <p:nvPicPr>
          <p:cNvPr id="8" name="Picture 7"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pic>
        <p:nvPicPr>
          <p:cNvPr id="9"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11527"/>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21473309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l="22642" t="13247" r="2830" b="6564"/>
          <a:stretch>
            <a:fillRect/>
          </a:stretch>
        </p:blipFill>
        <p:spPr bwMode="auto">
          <a:xfrm>
            <a:off x="609600" y="1600200"/>
            <a:ext cx="8001000" cy="4114800"/>
          </a:xfrm>
          <a:prstGeom prst="rect">
            <a:avLst/>
          </a:prstGeom>
          <a:noFill/>
          <a:ln w="9525">
            <a:noFill/>
            <a:miter lim="800000"/>
            <a:headEnd/>
            <a:tailEnd/>
          </a:ln>
        </p:spPr>
      </p:pic>
      <p:sp>
        <p:nvSpPr>
          <p:cNvPr id="141316" name="Title 7"/>
          <p:cNvSpPr>
            <a:spLocks noGrp="1"/>
          </p:cNvSpPr>
          <p:nvPr>
            <p:ph type="title"/>
          </p:nvPr>
        </p:nvSpPr>
        <p:spPr/>
        <p:txBody>
          <a:bodyPr>
            <a:normAutofit fontScale="90000"/>
          </a:bodyPr>
          <a:lstStyle/>
          <a:p>
            <a:r>
              <a:rPr lang="en-US" altLang="en-US" dirty="0" smtClean="0"/>
              <a:t>TW Excess NJSUI, NJSDI, NJFLI:  NJ Form 2450 – Private Plan Disability</a:t>
            </a:r>
          </a:p>
        </p:txBody>
      </p:sp>
      <p:sp>
        <p:nvSpPr>
          <p:cNvPr id="141317" name="Oval 5"/>
          <p:cNvSpPr>
            <a:spLocks noChangeArrowheads="1"/>
          </p:cNvSpPr>
          <p:nvPr/>
        </p:nvSpPr>
        <p:spPr bwMode="auto">
          <a:xfrm>
            <a:off x="6934200" y="5181600"/>
            <a:ext cx="6096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4" name="TextBox 13"/>
          <p:cNvSpPr txBox="1"/>
          <p:nvPr/>
        </p:nvSpPr>
        <p:spPr>
          <a:xfrm>
            <a:off x="0" y="5791200"/>
            <a:ext cx="9144000" cy="769441"/>
          </a:xfrm>
          <a:prstGeom prst="rect">
            <a:avLst/>
          </a:prstGeom>
          <a:solidFill>
            <a:schemeClr val="accent5">
              <a:lumMod val="75000"/>
            </a:schemeClr>
          </a:solidFill>
        </p:spPr>
        <p:txBody>
          <a:bodyPr wrap="square">
            <a:spAutoFit/>
          </a:bodyPr>
          <a:lstStyle/>
          <a:p>
            <a:pPr eaLnBrk="1" hangingPunct="1">
              <a:defRPr/>
            </a:pPr>
            <a:r>
              <a:rPr lang="en-US" sz="2200" b="1" dirty="0" smtClean="0">
                <a:latin typeface="Arial" charset="0"/>
              </a:rPr>
              <a:t>After manually </a:t>
            </a:r>
            <a:r>
              <a:rPr lang="en-US" sz="2200" b="1" dirty="0">
                <a:latin typeface="Arial" charset="0"/>
              </a:rPr>
              <a:t>adding Private Plan (PP) </a:t>
            </a:r>
            <a:r>
              <a:rPr lang="en-US" sz="2200" b="1" dirty="0" smtClean="0">
                <a:latin typeface="Arial" charset="0"/>
              </a:rPr>
              <a:t>#  </a:t>
            </a:r>
            <a:r>
              <a:rPr lang="en-US" sz="2200" b="1" dirty="0">
                <a:latin typeface="Arial" charset="0"/>
              </a:rPr>
              <a:t>&amp; </a:t>
            </a:r>
            <a:r>
              <a:rPr lang="en-US" sz="2200" b="1" dirty="0" smtClean="0">
                <a:latin typeface="Arial" charset="0"/>
              </a:rPr>
              <a:t>amount.  Use scratch pad to document</a:t>
            </a:r>
            <a:endParaRPr lang="en-US" sz="2200" b="1" dirty="0">
              <a:latin typeface="Arial" charset="0"/>
            </a:endParaRPr>
          </a:p>
        </p:txBody>
      </p:sp>
      <p:sp>
        <p:nvSpPr>
          <p:cNvPr id="141324" name="Oval 5"/>
          <p:cNvSpPr>
            <a:spLocks noChangeArrowheads="1"/>
          </p:cNvSpPr>
          <p:nvPr/>
        </p:nvSpPr>
        <p:spPr bwMode="auto">
          <a:xfrm>
            <a:off x="2057400" y="5257800"/>
            <a:ext cx="838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pic>
        <p:nvPicPr>
          <p:cNvPr id="1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14400"/>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spTree>
    <p:extLst>
      <p:ext uri="{BB962C8B-B14F-4D97-AF65-F5344CB8AC3E}">
        <p14:creationId xmlns:p14="http://schemas.microsoft.com/office/powerpoint/2010/main" val="117313260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625618" y="277813"/>
            <a:ext cx="8061182" cy="1143000"/>
          </a:xfrm>
        </p:spPr>
        <p:txBody>
          <a:bodyPr/>
          <a:lstStyle/>
          <a:p>
            <a:r>
              <a:rPr lang="en-US" altLang="en-US" dirty="0" smtClean="0"/>
              <a:t>W-2 Screen - TW Tips</a:t>
            </a:r>
          </a:p>
        </p:txBody>
      </p:sp>
      <p:sp>
        <p:nvSpPr>
          <p:cNvPr id="243715" name="Rectangle 3"/>
          <p:cNvSpPr>
            <a:spLocks noGrp="1" noChangeArrowheads="1"/>
          </p:cNvSpPr>
          <p:nvPr>
            <p:ph idx="1"/>
          </p:nvPr>
        </p:nvSpPr>
        <p:spPr>
          <a:xfrm>
            <a:off x="625618" y="1600200"/>
            <a:ext cx="8061182" cy="4724400"/>
          </a:xfrm>
        </p:spPr>
        <p:txBody>
          <a:bodyPr/>
          <a:lstStyle/>
          <a:p>
            <a:r>
              <a:rPr lang="en-US" altLang="en-US" dirty="0" smtClean="0"/>
              <a:t>If State Wages on W-2 are different than TW populated, must check box at top of screen “Check to take calculations off of line 16 state wages” &amp; then enter data</a:t>
            </a:r>
          </a:p>
          <a:p>
            <a:endParaRPr lang="en-US" altLang="en-US" dirty="0" smtClean="0"/>
          </a:p>
        </p:txBody>
      </p:sp>
      <p:pic>
        <p:nvPicPr>
          <p:cNvPr id="7" name="Picture 6"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42060850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dirty="0" smtClean="0"/>
              <a:t>Tip Income</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Employees </a:t>
            </a:r>
            <a:r>
              <a:rPr lang="en-US" dirty="0" smtClean="0"/>
              <a:t>must report tips </a:t>
            </a:r>
            <a:r>
              <a:rPr lang="en-US" dirty="0"/>
              <a:t>collected to employer </a:t>
            </a:r>
            <a:r>
              <a:rPr lang="en-US" dirty="0" smtClean="0"/>
              <a:t>(other than months with less than $20)</a:t>
            </a:r>
          </a:p>
          <a:p>
            <a:r>
              <a:rPr lang="en-US" b="1" u="sng" dirty="0" smtClean="0"/>
              <a:t>Employer</a:t>
            </a:r>
            <a:r>
              <a:rPr lang="en-US" dirty="0" smtClean="0"/>
              <a:t> reports those on W-2 as Social Security tips in Box 7 and takes out Social Security and Medicare taxes (Boxes 4 &amp; 6) for reported tips </a:t>
            </a:r>
          </a:p>
          <a:p>
            <a:r>
              <a:rPr lang="en-US" dirty="0" smtClean="0"/>
              <a:t> </a:t>
            </a:r>
            <a:r>
              <a:rPr lang="en-US" b="1" u="sng" dirty="0" smtClean="0"/>
              <a:t>Employer</a:t>
            </a:r>
            <a:r>
              <a:rPr lang="en-US" dirty="0" smtClean="0"/>
              <a:t> legally must also account for estimated unreported tips (calculated from the difference between the reported tips and a percentage of their food &amp; drink sales) That difference must be allocated between all employees, and each employee’s share is reported on the W-2 as Allocated Tips in Box 8 </a:t>
            </a:r>
          </a:p>
          <a:p>
            <a:r>
              <a:rPr lang="en-US" dirty="0" smtClean="0"/>
              <a:t>See Taxprep4free.org for special topic Reporting Tip Income</a:t>
            </a:r>
          </a:p>
          <a:p>
            <a:endParaRPr lang="en-US"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97366399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Tip Income</a:t>
            </a:r>
            <a:endParaRPr lang="en-US" dirty="0"/>
          </a:p>
        </p:txBody>
      </p:sp>
      <p:sp>
        <p:nvSpPr>
          <p:cNvPr id="3" name="Content Placeholder 2"/>
          <p:cNvSpPr>
            <a:spLocks noGrp="1"/>
          </p:cNvSpPr>
          <p:nvPr>
            <p:ph idx="1"/>
          </p:nvPr>
        </p:nvSpPr>
        <p:spPr>
          <a:xfrm>
            <a:off x="685800" y="1600200"/>
            <a:ext cx="8001000" cy="4724400"/>
          </a:xfrm>
        </p:spPr>
        <p:txBody>
          <a:bodyPr>
            <a:normAutofit fontScale="85000" lnSpcReduction="10000"/>
          </a:bodyPr>
          <a:lstStyle/>
          <a:p>
            <a:r>
              <a:rPr lang="en-US" dirty="0" smtClean="0"/>
              <a:t>Tips that are less than $20 per month do not need to be reported to the employer.  However, the employee has to report them as income if there are no allocated tips on W-2</a:t>
            </a:r>
          </a:p>
          <a:p>
            <a:r>
              <a:rPr lang="en-US" dirty="0" smtClean="0"/>
              <a:t>The </a:t>
            </a:r>
            <a:r>
              <a:rPr lang="en-US" dirty="0"/>
              <a:t>taxpayer must pay Social Security and Medicare Taxes on all Allocated Tips (Box 8 of W-2) and any unreported tips (other than the months that were less than $20 and not reported) </a:t>
            </a:r>
            <a:endParaRPr lang="en-US" dirty="0" smtClean="0"/>
          </a:p>
          <a:p>
            <a:pPr lvl="1"/>
            <a:r>
              <a:rPr lang="en-US" dirty="0" smtClean="0"/>
              <a:t>Form 4137 is used to calculate these</a:t>
            </a:r>
          </a:p>
          <a:p>
            <a:r>
              <a:rPr lang="en-US" dirty="0" smtClean="0"/>
              <a:t>See TaxPrep4Free.org Preparer page for special topic document “Reporting Tip Income” for details</a:t>
            </a:r>
          </a:p>
          <a:p>
            <a:endParaRPr lang="en-US" dirty="0"/>
          </a:p>
          <a:p>
            <a:endParaRPr lang="en-US" dirty="0"/>
          </a:p>
          <a:p>
            <a:endParaRPr lang="en-US" dirty="0"/>
          </a:p>
        </p:txBody>
      </p:sp>
      <p:sp>
        <p:nvSpPr>
          <p:cNvPr id="5" name="TextBox 4"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6" name="Footer Placeholder 5"/>
          <p:cNvSpPr>
            <a:spLocks noGrp="1"/>
          </p:cNvSpPr>
          <p:nvPr>
            <p:ph type="ftr" sz="quarter" idx="3"/>
          </p:nvPr>
        </p:nvSpPr>
        <p:spPr/>
        <p:txBody>
          <a:bodyPr/>
          <a:lstStyle/>
          <a:p>
            <a:r>
              <a:rPr lang="en-US" smtClean="0"/>
              <a:t>NJ TAX TY2014 v1</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309911443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ltLang="en-US" smtClean="0"/>
              <a:t>Employee Compensation</a:t>
            </a:r>
          </a:p>
        </p:txBody>
      </p:sp>
      <p:sp>
        <p:nvSpPr>
          <p:cNvPr id="223235" name="Rectangle 3"/>
          <p:cNvSpPr>
            <a:spLocks noGrp="1" noChangeArrowheads="1"/>
          </p:cNvSpPr>
          <p:nvPr>
            <p:ph idx="1"/>
          </p:nvPr>
        </p:nvSpPr>
        <p:spPr>
          <a:xfrm>
            <a:off x="609600" y="1524000"/>
            <a:ext cx="8305800" cy="4953000"/>
          </a:xfrm>
        </p:spPr>
        <p:txBody>
          <a:bodyPr>
            <a:normAutofit fontScale="92500" lnSpcReduction="20000"/>
          </a:bodyPr>
          <a:lstStyle/>
          <a:p>
            <a:r>
              <a:rPr lang="en-US" altLang="en-US" dirty="0" smtClean="0"/>
              <a:t>Types of employee compensation:</a:t>
            </a:r>
          </a:p>
          <a:p>
            <a:pPr lvl="1"/>
            <a:r>
              <a:rPr lang="en-US" altLang="en-US" dirty="0" smtClean="0"/>
              <a:t>Wages, salaries, tips, severance pay, bonuses, &amp; commissions</a:t>
            </a:r>
          </a:p>
          <a:p>
            <a:pPr lvl="1"/>
            <a:r>
              <a:rPr lang="en-US" altLang="en-US" dirty="0" smtClean="0"/>
              <a:t>Cash, goods &amp; services, awards, &amp; taxable benefits</a:t>
            </a:r>
          </a:p>
          <a:p>
            <a:pPr lvl="1"/>
            <a:r>
              <a:rPr lang="en-US" altLang="en-US" dirty="0" smtClean="0"/>
              <a:t>Pre-retirement disability payments</a:t>
            </a:r>
          </a:p>
          <a:p>
            <a:r>
              <a:rPr lang="en-US" altLang="en-US" dirty="0" smtClean="0"/>
              <a:t>Employee compensation usually reported on Form W-2, Wage &amp; Tax Statement </a:t>
            </a:r>
          </a:p>
          <a:p>
            <a:pPr lvl="1"/>
            <a:r>
              <a:rPr lang="en-US" altLang="en-US" dirty="0" smtClean="0"/>
              <a:t>All taxable, even if not reported on W-2</a:t>
            </a:r>
          </a:p>
          <a:p>
            <a:pPr lvl="2"/>
            <a:r>
              <a:rPr lang="en-US" altLang="en-US" dirty="0" smtClean="0"/>
              <a:t>Household employee income entered on 1040 Worksheet 1</a:t>
            </a:r>
          </a:p>
          <a:p>
            <a:pPr lvl="2"/>
            <a:r>
              <a:rPr lang="en-US" altLang="en-US" dirty="0" smtClean="0"/>
              <a:t>Other types of employee compensation not on W-2 added to Wages line in TW using scratch pad</a:t>
            </a:r>
          </a:p>
          <a:p>
            <a:pPr lvl="1"/>
            <a:r>
              <a:rPr lang="en-US" altLang="en-US" dirty="0" smtClean="0"/>
              <a:t>Pre-retirement disability reported on 1099-R</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108414392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le 1"/>
          <p:cNvSpPr>
            <a:spLocks noGrp="1"/>
          </p:cNvSpPr>
          <p:nvPr>
            <p:ph type="title"/>
          </p:nvPr>
        </p:nvSpPr>
        <p:spPr/>
        <p:txBody>
          <a:bodyPr>
            <a:normAutofit fontScale="90000"/>
          </a:bodyPr>
          <a:lstStyle/>
          <a:p>
            <a:r>
              <a:rPr lang="en-US" altLang="en-US" dirty="0" smtClean="0"/>
              <a:t>Federal Treatment of Disability Income</a:t>
            </a:r>
          </a:p>
        </p:txBody>
      </p:sp>
      <p:sp>
        <p:nvSpPr>
          <p:cNvPr id="225283" name="Content Placeholder 2"/>
          <p:cNvSpPr>
            <a:spLocks noGrp="1"/>
          </p:cNvSpPr>
          <p:nvPr>
            <p:ph idx="1"/>
          </p:nvPr>
        </p:nvSpPr>
        <p:spPr>
          <a:xfrm>
            <a:off x="609600" y="1447800"/>
            <a:ext cx="8077200" cy="5257800"/>
          </a:xfrm>
        </p:spPr>
        <p:txBody>
          <a:bodyPr>
            <a:normAutofit lnSpcReduction="10000"/>
          </a:bodyPr>
          <a:lstStyle/>
          <a:p>
            <a:pPr eaLnBrk="1" hangingPunct="1"/>
            <a:r>
              <a:rPr lang="en-US" altLang="en-US" dirty="0" smtClean="0"/>
              <a:t>Disabled (TP) who receives 1099-R </a:t>
            </a:r>
          </a:p>
          <a:p>
            <a:pPr lvl="1" eaLnBrk="1" hangingPunct="1"/>
            <a:r>
              <a:rPr lang="en-US" altLang="en-US" dirty="0" smtClean="0"/>
              <a:t>If TP is under minimum retirement age (for their company) </a:t>
            </a:r>
          </a:p>
          <a:p>
            <a:pPr lvl="2" eaLnBrk="1" hangingPunct="1"/>
            <a:r>
              <a:rPr lang="en-US" altLang="en-US" dirty="0" smtClean="0"/>
              <a:t>1099-R Box 7, Code 3 (disability distribution)</a:t>
            </a:r>
          </a:p>
          <a:p>
            <a:pPr lvl="2" eaLnBrk="1" hangingPunct="1"/>
            <a:r>
              <a:rPr lang="en-US" altLang="en-US" dirty="0" smtClean="0"/>
              <a:t>On TW 1099-R screen, line below Box 7, check box that reads “</a:t>
            </a:r>
            <a:r>
              <a:rPr lang="en-US" altLang="en-US" i="1" dirty="0" smtClean="0"/>
              <a:t>disability &amp; TP is disabled.”  </a:t>
            </a:r>
          </a:p>
          <a:p>
            <a:pPr lvl="2" eaLnBrk="1" hangingPunct="1"/>
            <a:r>
              <a:rPr lang="en-US" altLang="en-US" dirty="0" smtClean="0"/>
              <a:t>TW will include amount on 1040 Line 7 Wages</a:t>
            </a:r>
          </a:p>
          <a:p>
            <a:pPr lvl="1" eaLnBrk="1" hangingPunct="1"/>
            <a:r>
              <a:rPr lang="en-US" altLang="en-US" dirty="0" smtClean="0"/>
              <a:t>If TP is over minimum retirement age of their company</a:t>
            </a:r>
          </a:p>
          <a:p>
            <a:pPr lvl="2" eaLnBrk="1" hangingPunct="1"/>
            <a:r>
              <a:rPr lang="en-US" altLang="en-US" dirty="0" smtClean="0"/>
              <a:t>1099R Box 7, Code 3 (disability distribution) </a:t>
            </a:r>
          </a:p>
          <a:p>
            <a:pPr lvl="2" eaLnBrk="1" hangingPunct="1"/>
            <a:r>
              <a:rPr lang="en-US" altLang="en-US" dirty="0" smtClean="0"/>
              <a:t>TW puts income on  1040 line 16 Pension/Annuity  Income</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12517089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smtClean="0"/>
              <a:t>NJ Treatment of Disability Income</a:t>
            </a:r>
            <a:endParaRPr lang="en-US" dirty="0"/>
          </a:p>
        </p:txBody>
      </p:sp>
      <p:sp>
        <p:nvSpPr>
          <p:cNvPr id="3" name="Content Placeholder 2"/>
          <p:cNvSpPr>
            <a:spLocks noGrp="1"/>
          </p:cNvSpPr>
          <p:nvPr>
            <p:ph idx="1"/>
          </p:nvPr>
        </p:nvSpPr>
        <p:spPr>
          <a:xfrm>
            <a:off x="609600" y="1600200"/>
            <a:ext cx="8305800" cy="4724400"/>
          </a:xfrm>
        </p:spPr>
        <p:txBody>
          <a:bodyPr>
            <a:normAutofit fontScale="92500" lnSpcReduction="20000"/>
          </a:bodyPr>
          <a:lstStyle/>
          <a:p>
            <a:r>
              <a:rPr lang="en-US" dirty="0" smtClean="0"/>
              <a:t>Key determinant for treatment of 1099-R disability income on NJ return is person’s age</a:t>
            </a:r>
          </a:p>
          <a:p>
            <a:pPr lvl="1"/>
            <a:r>
              <a:rPr lang="en-US" dirty="0" smtClean="0"/>
              <a:t>Disability income on NJ return taxable if age is 65 or over (treated as a regular pension)</a:t>
            </a:r>
          </a:p>
          <a:p>
            <a:pPr lvl="1"/>
            <a:r>
              <a:rPr lang="en-US" dirty="0" smtClean="0"/>
              <a:t>Disability income on NJ return not taxable if age less than 65</a:t>
            </a:r>
          </a:p>
          <a:p>
            <a:r>
              <a:rPr lang="en-US" dirty="0" smtClean="0"/>
              <a:t>If taxpayer’s company minimum retirement age is below 65 and taxpayer is between that age and 65</a:t>
            </a:r>
          </a:p>
          <a:p>
            <a:pPr lvl="1"/>
            <a:r>
              <a:rPr lang="en-US" dirty="0" smtClean="0"/>
              <a:t>Adjustment required to NJ pension Line 19 using scratch pad to remove from taxable pension and treat as regular wages in NJ</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4272576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ltLang="en-US" smtClean="0"/>
              <a:t>NJ Withholdings (Unemployment, Disability, Family Leave)</a:t>
            </a:r>
            <a:endParaRPr lang="en-US" altLang="en-US" dirty="0" smtClean="0"/>
          </a:p>
        </p:txBody>
      </p:sp>
      <p:sp>
        <p:nvSpPr>
          <p:cNvPr id="135171" name="Rectangle 3"/>
          <p:cNvSpPr>
            <a:spLocks noGrp="1" noChangeArrowheads="1"/>
          </p:cNvSpPr>
          <p:nvPr>
            <p:ph idx="1"/>
          </p:nvPr>
        </p:nvSpPr>
        <p:spPr/>
        <p:txBody>
          <a:bodyPr>
            <a:normAutofit fontScale="62500" lnSpcReduction="20000"/>
          </a:bodyPr>
          <a:lstStyle/>
          <a:p>
            <a:r>
              <a:rPr lang="en-US" altLang="en-US" sz="3500" dirty="0" smtClean="0"/>
              <a:t>NJ taxes withheld from income for unemployment, disability and family leave insurance</a:t>
            </a:r>
          </a:p>
          <a:p>
            <a:pPr lvl="1"/>
            <a:r>
              <a:rPr lang="en-US" altLang="en-US" dirty="0" smtClean="0"/>
              <a:t>Deductible on Federal </a:t>
            </a:r>
            <a:r>
              <a:rPr lang="en-US" altLang="en-US" dirty="0" err="1" smtClean="0"/>
              <a:t>Sch</a:t>
            </a:r>
            <a:r>
              <a:rPr lang="en-US" altLang="en-US" dirty="0" smtClean="0"/>
              <a:t> A unless a private plan</a:t>
            </a:r>
          </a:p>
          <a:p>
            <a:r>
              <a:rPr lang="en-US" altLang="en-US" sz="3500" dirty="0" smtClean="0"/>
              <a:t>UI/WF/SWF(State Unemployment Insurance)</a:t>
            </a:r>
          </a:p>
          <a:p>
            <a:pPr lvl="1"/>
            <a:r>
              <a:rPr lang="en-US" altLang="en-US" dirty="0" smtClean="0"/>
              <a:t>All included in NJSUI in TaxWise (combine together if listed separately)</a:t>
            </a:r>
          </a:p>
          <a:p>
            <a:pPr lvl="1"/>
            <a:r>
              <a:rPr lang="en-US" altLang="en-US" dirty="0" smtClean="0"/>
              <a:t>UI - Unemployment Insurance</a:t>
            </a:r>
          </a:p>
          <a:p>
            <a:pPr lvl="1"/>
            <a:r>
              <a:rPr lang="en-US" altLang="en-US" dirty="0" smtClean="0"/>
              <a:t>WF – Workforce Fund</a:t>
            </a:r>
          </a:p>
          <a:p>
            <a:pPr lvl="1"/>
            <a:r>
              <a:rPr lang="en-US" altLang="en-US" dirty="0" smtClean="0"/>
              <a:t>SWF – Supplemental Workforce Fund</a:t>
            </a:r>
          </a:p>
          <a:p>
            <a:pPr lvl="1"/>
            <a:r>
              <a:rPr lang="en-US" altLang="en-US" dirty="0" smtClean="0"/>
              <a:t>Maximum amount changes each year</a:t>
            </a:r>
          </a:p>
          <a:p>
            <a:r>
              <a:rPr lang="en-US" altLang="en-US" sz="3500" dirty="0" smtClean="0"/>
              <a:t>DI(State Disability Insurance)</a:t>
            </a:r>
          </a:p>
          <a:p>
            <a:pPr lvl="1"/>
            <a:r>
              <a:rPr lang="en-US" altLang="en-US" dirty="0" smtClean="0"/>
              <a:t>NJSDI in TaxWise</a:t>
            </a:r>
          </a:p>
          <a:p>
            <a:pPr lvl="1"/>
            <a:r>
              <a:rPr lang="en-US" altLang="en-US" dirty="0" smtClean="0"/>
              <a:t>Maximum amount changes each year</a:t>
            </a:r>
          </a:p>
          <a:p>
            <a:r>
              <a:rPr lang="en-US" altLang="en-US" sz="3500" dirty="0" smtClean="0"/>
              <a:t>FLI(Family Leave Insurance)</a:t>
            </a:r>
          </a:p>
          <a:p>
            <a:pPr lvl="1"/>
            <a:r>
              <a:rPr lang="en-US" altLang="en-US" dirty="0" smtClean="0"/>
              <a:t>NJFLI in TaxWise</a:t>
            </a:r>
          </a:p>
          <a:p>
            <a:pPr lvl="1"/>
            <a:r>
              <a:rPr lang="en-US" altLang="en-US" dirty="0" smtClean="0"/>
              <a:t>Maximum amount changes each year</a:t>
            </a:r>
          </a:p>
          <a:p>
            <a:pPr lvl="1"/>
            <a:endParaRPr lang="en-US" altLang="en-US" dirty="0" smtClean="0"/>
          </a:p>
          <a:p>
            <a:endParaRPr lang="en-US" altLang="en-US" dirty="0" smtClean="0"/>
          </a:p>
          <a:p>
            <a:endParaRPr lang="en-US" altLang="en-US" dirty="0" smtClean="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7462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076198"/>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42900599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r>
              <a:rPr lang="en-US" altLang="en-US" dirty="0" smtClean="0"/>
              <a:t>Scholarships &amp; Fellowships</a:t>
            </a:r>
          </a:p>
        </p:txBody>
      </p:sp>
      <p:sp>
        <p:nvSpPr>
          <p:cNvPr id="122883" name="Rectangle 3"/>
          <p:cNvSpPr>
            <a:spLocks noGrp="1" noChangeArrowheads="1"/>
          </p:cNvSpPr>
          <p:nvPr>
            <p:ph idx="1"/>
          </p:nvPr>
        </p:nvSpPr>
        <p:spPr>
          <a:xfrm>
            <a:off x="609600" y="1524000"/>
            <a:ext cx="8077200" cy="4724400"/>
          </a:xfrm>
        </p:spPr>
        <p:txBody>
          <a:bodyPr/>
          <a:lstStyle/>
          <a:p>
            <a:pPr marL="0" indent="0" eaLnBrk="1" hangingPunct="1">
              <a:lnSpc>
                <a:spcPct val="90000"/>
              </a:lnSpc>
              <a:buFont typeface="Wingdings" panose="05000000000000000000" pitchFamily="2" charset="2"/>
              <a:buNone/>
              <a:defRPr/>
            </a:pPr>
            <a:r>
              <a:rPr lang="en-US" dirty="0" smtClean="0"/>
              <a:t>Degree Candidates only:</a:t>
            </a:r>
          </a:p>
          <a:p>
            <a:pPr eaLnBrk="1" hangingPunct="1">
              <a:lnSpc>
                <a:spcPct val="90000"/>
              </a:lnSpc>
              <a:defRPr/>
            </a:pPr>
            <a:r>
              <a:rPr lang="en-US" dirty="0" smtClean="0"/>
              <a:t>Amounts received for </a:t>
            </a:r>
            <a:r>
              <a:rPr lang="en-US" u="sng" dirty="0" smtClean="0"/>
              <a:t>tuition, fees </a:t>
            </a:r>
            <a:r>
              <a:rPr lang="en-US" dirty="0" smtClean="0"/>
              <a:t>&amp; </a:t>
            </a:r>
            <a:r>
              <a:rPr lang="en-US" u="sng" dirty="0" smtClean="0"/>
              <a:t>books</a:t>
            </a:r>
            <a:r>
              <a:rPr lang="en-US" dirty="0" smtClean="0"/>
              <a:t> are not taxable</a:t>
            </a:r>
          </a:p>
          <a:p>
            <a:pPr eaLnBrk="1" hangingPunct="1">
              <a:lnSpc>
                <a:spcPct val="90000"/>
              </a:lnSpc>
              <a:defRPr/>
            </a:pPr>
            <a:r>
              <a:rPr lang="en-US" dirty="0" smtClean="0"/>
              <a:t>Amounts received for </a:t>
            </a:r>
            <a:r>
              <a:rPr lang="en-US" u="sng" dirty="0" smtClean="0"/>
              <a:t>supplies</a:t>
            </a:r>
            <a:r>
              <a:rPr lang="en-US" dirty="0" smtClean="0"/>
              <a:t> &amp; </a:t>
            </a:r>
            <a:r>
              <a:rPr lang="en-US" u="sng" dirty="0" smtClean="0"/>
              <a:t>equipment</a:t>
            </a:r>
            <a:r>
              <a:rPr lang="en-US" dirty="0" smtClean="0"/>
              <a:t> are not taxable, if required</a:t>
            </a:r>
          </a:p>
          <a:p>
            <a:pPr eaLnBrk="1" hangingPunct="1">
              <a:lnSpc>
                <a:spcPct val="90000"/>
              </a:lnSpc>
              <a:defRPr/>
            </a:pPr>
            <a:r>
              <a:rPr lang="en-US" dirty="0" smtClean="0"/>
              <a:t>Amounts received for </a:t>
            </a:r>
            <a:r>
              <a:rPr lang="en-US" u="sng" dirty="0" smtClean="0"/>
              <a:t>room, board </a:t>
            </a:r>
            <a:r>
              <a:rPr lang="en-US" dirty="0" smtClean="0"/>
              <a:t>&amp; </a:t>
            </a:r>
            <a:r>
              <a:rPr lang="en-US" u="sng" dirty="0" smtClean="0"/>
              <a:t>travel</a:t>
            </a:r>
            <a:r>
              <a:rPr lang="en-US" dirty="0" smtClean="0"/>
              <a:t> are taxable &amp; reported on 1040 Line 7 Wages</a:t>
            </a:r>
          </a:p>
          <a:p>
            <a:pPr eaLnBrk="1" hangingPunct="1">
              <a:lnSpc>
                <a:spcPct val="90000"/>
              </a:lnSpc>
              <a:defRPr/>
            </a:pPr>
            <a:r>
              <a:rPr lang="en-US" dirty="0" smtClean="0"/>
              <a:t>If no W-2, enter data on 1040 Income Worksheet 1 in TW</a:t>
            </a:r>
          </a:p>
        </p:txBody>
      </p:sp>
      <p:pic>
        <p:nvPicPr>
          <p:cNvPr id="5" name="Picture 4"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76198"/>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81220481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a:xfrm>
            <a:off x="685800" y="277813"/>
            <a:ext cx="8001000" cy="1143000"/>
          </a:xfrm>
        </p:spPr>
        <p:txBody>
          <a:bodyPr/>
          <a:lstStyle/>
          <a:p>
            <a:r>
              <a:rPr lang="en-US" altLang="en-US" smtClean="0"/>
              <a:t>Sample W-2</a:t>
            </a:r>
          </a:p>
        </p:txBody>
      </p:sp>
      <p:sp>
        <p:nvSpPr>
          <p:cNvPr id="231428" name="Content Placeholder 7"/>
          <p:cNvSpPr>
            <a:spLocks noGrp="1"/>
          </p:cNvSpPr>
          <p:nvPr>
            <p:ph idx="1"/>
          </p:nvPr>
        </p:nvSpPr>
        <p:spPr/>
        <p:txBody>
          <a:bodyPr/>
          <a:lstStyle/>
          <a:p>
            <a:pPr>
              <a:buFont typeface="Wingdings" panose="05000000000000000000" pitchFamily="2" charset="2"/>
              <a:buNone/>
            </a:pPr>
            <a:endParaRPr lang="en-US" altLang="en-US" smtClean="0"/>
          </a:p>
        </p:txBody>
      </p:sp>
      <p:pic>
        <p:nvPicPr>
          <p:cNvPr id="23142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l="13281" t="22917" r="11719" b="7292"/>
          <a:stretch>
            <a:fillRect/>
          </a:stretch>
        </p:blipFill>
        <p:spPr bwMode="auto">
          <a:xfrm>
            <a:off x="609600" y="1562100"/>
            <a:ext cx="8077200" cy="4800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43000" y="3581400"/>
            <a:ext cx="2819400" cy="830263"/>
          </a:xfrm>
          <a:prstGeom prst="rect">
            <a:avLst/>
          </a:prstGeom>
          <a:solidFill>
            <a:schemeClr val="accent3"/>
          </a:solidFill>
        </p:spPr>
        <p:txBody>
          <a:bodyPr>
            <a:spAutoFit/>
          </a:bodyPr>
          <a:lstStyle/>
          <a:p>
            <a:pPr eaLnBrk="1" hangingPunct="1">
              <a:defRPr/>
            </a:pPr>
            <a:r>
              <a:rPr lang="en-US" sz="1600" b="1" dirty="0">
                <a:latin typeface="Arial" charset="0"/>
                <a:cs typeface="Arial" charset="0"/>
              </a:rPr>
              <a:t>Douglas Davis</a:t>
            </a:r>
          </a:p>
          <a:p>
            <a:pPr eaLnBrk="1" hangingPunct="1">
              <a:defRPr/>
            </a:pPr>
            <a:r>
              <a:rPr lang="en-US" sz="1600" b="1" dirty="0">
                <a:latin typeface="Arial" charset="0"/>
                <a:cs typeface="Arial" charset="0"/>
              </a:rPr>
              <a:t>210 Main Street</a:t>
            </a:r>
          </a:p>
          <a:p>
            <a:pPr eaLnBrk="1" hangingPunct="1">
              <a:defRPr/>
            </a:pPr>
            <a:r>
              <a:rPr lang="en-US" sz="1600" b="1" dirty="0">
                <a:latin typeface="Arial" charset="0"/>
                <a:cs typeface="Arial" charset="0"/>
              </a:rPr>
              <a:t>Bridgewater, NJ 08807</a:t>
            </a:r>
          </a:p>
        </p:txBody>
      </p:sp>
      <p:sp>
        <p:nvSpPr>
          <p:cNvPr id="8" name="TextBox 7"/>
          <p:cNvSpPr txBox="1"/>
          <p:nvPr/>
        </p:nvSpPr>
        <p:spPr>
          <a:xfrm>
            <a:off x="2895600" y="1600200"/>
            <a:ext cx="1279525" cy="323850"/>
          </a:xfrm>
          <a:prstGeom prst="rect">
            <a:avLst/>
          </a:prstGeom>
          <a:solidFill>
            <a:schemeClr val="accent3"/>
          </a:solidFill>
        </p:spPr>
        <p:txBody>
          <a:bodyPr wrap="none">
            <a:spAutoFit/>
          </a:bodyPr>
          <a:lstStyle/>
          <a:p>
            <a:pPr eaLnBrk="1" hangingPunct="1">
              <a:defRPr/>
            </a:pPr>
            <a:r>
              <a:rPr lang="en-US" sz="1500" b="1" dirty="0">
                <a:latin typeface="Arial" charset="0"/>
                <a:cs typeface="Arial" charset="0"/>
              </a:rPr>
              <a:t>123-06-1301</a:t>
            </a:r>
          </a:p>
        </p:txBody>
      </p:sp>
      <p:sp>
        <p:nvSpPr>
          <p:cNvPr id="111625" name="TextBox 1"/>
          <p:cNvSpPr txBox="1">
            <a:spLocks noChangeArrowheads="1"/>
          </p:cNvSpPr>
          <p:nvPr/>
        </p:nvSpPr>
        <p:spPr bwMode="auto">
          <a:xfrm>
            <a:off x="5133975" y="4191000"/>
            <a:ext cx="1724025" cy="692150"/>
          </a:xfrm>
          <a:prstGeom prst="rect">
            <a:avLst/>
          </a:prstGeom>
          <a:solidFill>
            <a:schemeClr val="accent3"/>
          </a:solidFill>
          <a:ln w="9525">
            <a:noFill/>
            <a:miter lim="800000"/>
            <a:headEnd/>
            <a:tailEnd/>
          </a:ln>
        </p:spPr>
        <p:txBody>
          <a:bodyPr wrap="none">
            <a:spAutoFit/>
          </a:bodyPr>
          <a:lstStyle/>
          <a:p>
            <a:pPr eaLnBrk="1" hangingPunct="1">
              <a:defRPr/>
            </a:pPr>
            <a:r>
              <a:rPr lang="en-US" sz="1300" b="1" dirty="0">
                <a:latin typeface="Arial Black" pitchFamily="34" charset="0"/>
                <a:cs typeface="Arial" charset="0"/>
              </a:rPr>
              <a:t>NJSUI       </a:t>
            </a:r>
            <a:r>
              <a:rPr lang="en-US" sz="1300" b="1" dirty="0" smtClean="0">
                <a:latin typeface="Arial Black" pitchFamily="34" charset="0"/>
                <a:cs typeface="Arial" charset="0"/>
              </a:rPr>
              <a:t> 82.67</a:t>
            </a:r>
          </a:p>
          <a:p>
            <a:pPr eaLnBrk="1" hangingPunct="1">
              <a:defRPr/>
            </a:pPr>
            <a:r>
              <a:rPr lang="en-US" sz="1300" b="1" dirty="0" smtClean="0">
                <a:latin typeface="Arial Black" pitchFamily="34" charset="0"/>
                <a:cs typeface="Arial" charset="0"/>
              </a:rPr>
              <a:t>NJSDI        73.91</a:t>
            </a:r>
          </a:p>
          <a:p>
            <a:pPr eaLnBrk="1" hangingPunct="1">
              <a:defRPr/>
            </a:pPr>
            <a:r>
              <a:rPr lang="en-US" sz="1300" b="1" dirty="0" smtClean="0">
                <a:latin typeface="Arial Black" pitchFamily="34" charset="0"/>
                <a:cs typeface="Arial" charset="0"/>
              </a:rPr>
              <a:t>NJFLI        19.45</a:t>
            </a:r>
            <a:endParaRPr lang="en-US" sz="1300" b="1" dirty="0">
              <a:latin typeface="Arial Black" pitchFamily="34" charset="0"/>
              <a:cs typeface="Arial" charset="0"/>
            </a:endParaRPr>
          </a:p>
        </p:txBody>
      </p:sp>
      <p:sp>
        <p:nvSpPr>
          <p:cNvPr id="10" name="Text Box 8"/>
          <p:cNvSpPr txBox="1">
            <a:spLocks noChangeArrowheads="1"/>
          </p:cNvSpPr>
          <p:nvPr/>
        </p:nvSpPr>
        <p:spPr bwMode="auto">
          <a:xfrm>
            <a:off x="6629400" y="4419600"/>
            <a:ext cx="2514600" cy="369888"/>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a:latin typeface="Arial" charset="0"/>
                <a:cs typeface="Arial" charset="0"/>
              </a:rPr>
              <a:t>401k  Contribution</a:t>
            </a:r>
          </a:p>
        </p:txBody>
      </p:sp>
      <p:sp>
        <p:nvSpPr>
          <p:cNvPr id="11" name="Text Box 8"/>
          <p:cNvSpPr txBox="1">
            <a:spLocks noChangeArrowheads="1"/>
          </p:cNvSpPr>
          <p:nvPr/>
        </p:nvSpPr>
        <p:spPr bwMode="auto">
          <a:xfrm>
            <a:off x="6705600" y="2133600"/>
            <a:ext cx="2095500" cy="369332"/>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smtClean="0">
                <a:latin typeface="Arial" charset="0"/>
                <a:cs typeface="Arial" charset="0"/>
              </a:rPr>
              <a:t>Dependent care</a:t>
            </a:r>
            <a:endParaRPr lang="en-US" b="1" dirty="0">
              <a:latin typeface="Arial" charset="0"/>
              <a:cs typeface="Arial" charset="0"/>
            </a:endParaRPr>
          </a:p>
        </p:txBody>
      </p:sp>
      <p:sp>
        <p:nvSpPr>
          <p:cNvPr id="231436" name="Line 10"/>
          <p:cNvSpPr>
            <a:spLocks noChangeShapeType="1"/>
          </p:cNvSpPr>
          <p:nvPr/>
        </p:nvSpPr>
        <p:spPr bwMode="auto">
          <a:xfrm flipH="1" flipV="1">
            <a:off x="8153400" y="3657600"/>
            <a:ext cx="256950" cy="7699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1437" name="Line 10"/>
          <p:cNvSpPr>
            <a:spLocks noChangeShapeType="1"/>
          </p:cNvSpPr>
          <p:nvPr/>
        </p:nvSpPr>
        <p:spPr bwMode="auto">
          <a:xfrm flipH="1">
            <a:off x="7848600" y="2514600"/>
            <a:ext cx="228600" cy="533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Box 15"/>
          <p:cNvSpPr txBox="1"/>
          <p:nvPr/>
        </p:nvSpPr>
        <p:spPr>
          <a:xfrm>
            <a:off x="1524000" y="1219200"/>
            <a:ext cx="3124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Federal wages different than SS/Medicare wages</a:t>
            </a:r>
          </a:p>
        </p:txBody>
      </p:sp>
      <p:sp>
        <p:nvSpPr>
          <p:cNvPr id="231440" name="Oval 5"/>
          <p:cNvSpPr>
            <a:spLocks noChangeArrowheads="1"/>
          </p:cNvSpPr>
          <p:nvPr/>
        </p:nvSpPr>
        <p:spPr bwMode="auto">
          <a:xfrm>
            <a:off x="4953000" y="1981200"/>
            <a:ext cx="1371600" cy="1066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31442" name="Oval 5"/>
          <p:cNvSpPr>
            <a:spLocks noChangeArrowheads="1"/>
          </p:cNvSpPr>
          <p:nvPr/>
        </p:nvSpPr>
        <p:spPr bwMode="auto">
          <a:xfrm flipV="1">
            <a:off x="6934200" y="3505200"/>
            <a:ext cx="16764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31443" name="Oval 5"/>
          <p:cNvSpPr>
            <a:spLocks noChangeArrowheads="1"/>
          </p:cNvSpPr>
          <p:nvPr/>
        </p:nvSpPr>
        <p:spPr bwMode="auto">
          <a:xfrm>
            <a:off x="7239000" y="3048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4267200" y="5257800"/>
            <a:ext cx="4419600" cy="923925"/>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Box 12 Code DD - Amount for Employer-Provided Health  Insurance; not taxable</a:t>
            </a:r>
          </a:p>
        </p:txBody>
      </p:sp>
      <p:sp>
        <p:nvSpPr>
          <p:cNvPr id="6" name="TextBox 5"/>
          <p:cNvSpPr txBox="1"/>
          <p:nvPr/>
        </p:nvSpPr>
        <p:spPr>
          <a:xfrm>
            <a:off x="457200" y="6096000"/>
            <a:ext cx="3609976" cy="646331"/>
          </a:xfrm>
          <a:prstGeom prst="rect">
            <a:avLst/>
          </a:prstGeom>
          <a:solidFill>
            <a:schemeClr val="accent5">
              <a:lumMod val="75000"/>
            </a:schemeClr>
          </a:solidFill>
          <a:ln>
            <a:solidFill>
              <a:schemeClr val="tx1"/>
            </a:solidFill>
          </a:ln>
        </p:spPr>
        <p:txBody>
          <a:bodyPr wrap="square" rtlCol="0">
            <a:spAutoFit/>
          </a:bodyPr>
          <a:lstStyle/>
          <a:p>
            <a:r>
              <a:rPr lang="en-US" b="1" dirty="0" smtClean="0"/>
              <a:t>NJ Wages different than Federal wages</a:t>
            </a:r>
            <a:endParaRPr lang="en-US" b="1" dirty="0"/>
          </a:p>
        </p:txBody>
      </p:sp>
      <p:sp>
        <p:nvSpPr>
          <p:cNvPr id="13" name="TextBox 12"/>
          <p:cNvSpPr txBox="1"/>
          <p:nvPr/>
        </p:nvSpPr>
        <p:spPr>
          <a:xfrm>
            <a:off x="6896100" y="3777734"/>
            <a:ext cx="685800" cy="307777"/>
          </a:xfrm>
          <a:prstGeom prst="rect">
            <a:avLst/>
          </a:prstGeom>
          <a:noFill/>
        </p:spPr>
        <p:txBody>
          <a:bodyPr wrap="square" rtlCol="0">
            <a:spAutoFit/>
          </a:bodyPr>
          <a:lstStyle/>
          <a:p>
            <a:r>
              <a:rPr lang="en-US" sz="1400" b="1" dirty="0" smtClean="0"/>
              <a:t>DD</a:t>
            </a:r>
            <a:endParaRPr lang="en-US" sz="1400" b="1" dirty="0"/>
          </a:p>
        </p:txBody>
      </p:sp>
      <p:sp>
        <p:nvSpPr>
          <p:cNvPr id="17" name="TextBox 16"/>
          <p:cNvSpPr txBox="1"/>
          <p:nvPr/>
        </p:nvSpPr>
        <p:spPr>
          <a:xfrm>
            <a:off x="7290547" y="3830307"/>
            <a:ext cx="1167653" cy="276999"/>
          </a:xfrm>
          <a:prstGeom prst="rect">
            <a:avLst/>
          </a:prstGeom>
          <a:noFill/>
        </p:spPr>
        <p:txBody>
          <a:bodyPr wrap="square" rtlCol="0">
            <a:spAutoFit/>
          </a:bodyPr>
          <a:lstStyle/>
          <a:p>
            <a:r>
              <a:rPr lang="en-US" sz="1200" b="1" dirty="0" smtClean="0"/>
              <a:t>6,350.00</a:t>
            </a:r>
            <a:endParaRPr lang="en-US" sz="1200" b="1" dirty="0"/>
          </a:p>
        </p:txBody>
      </p:sp>
      <p:cxnSp>
        <p:nvCxnSpPr>
          <p:cNvPr id="27" name="Straight Arrow Connector 26"/>
          <p:cNvCxnSpPr/>
          <p:nvPr/>
        </p:nvCxnSpPr>
        <p:spPr bwMode="auto">
          <a:xfrm flipV="1">
            <a:off x="2743200" y="5278204"/>
            <a:ext cx="710990" cy="589197"/>
          </a:xfrm>
          <a:prstGeom prst="straightConnector1">
            <a:avLst/>
          </a:prstGeom>
          <a:noFill/>
          <a:ln w="38100" cap="flat" cmpd="sng" algn="ctr">
            <a:solidFill>
              <a:srgbClr val="FF0000"/>
            </a:solidFill>
            <a:prstDash val="solid"/>
            <a:round/>
            <a:headEnd type="none" w="med" len="med"/>
            <a:tailEnd type="triangle"/>
          </a:ln>
          <a:effectLst/>
        </p:spPr>
      </p:cxnSp>
      <p:sp>
        <p:nvSpPr>
          <p:cNvPr id="30" name="Oval 5"/>
          <p:cNvSpPr>
            <a:spLocks noChangeArrowheads="1"/>
          </p:cNvSpPr>
          <p:nvPr/>
        </p:nvSpPr>
        <p:spPr bwMode="auto">
          <a:xfrm>
            <a:off x="3276600" y="4953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2" name="Straight Arrow Connector 31"/>
          <p:cNvCxnSpPr/>
          <p:nvPr/>
        </p:nvCxnSpPr>
        <p:spPr bwMode="auto">
          <a:xfrm flipV="1">
            <a:off x="6019800" y="4038600"/>
            <a:ext cx="914400" cy="1219202"/>
          </a:xfrm>
          <a:prstGeom prst="straightConnector1">
            <a:avLst/>
          </a:prstGeom>
          <a:noFill/>
          <a:ln w="38100" cap="flat" cmpd="sng" algn="ctr">
            <a:solidFill>
              <a:srgbClr val="FF0000"/>
            </a:solidFill>
            <a:prstDash val="solid"/>
            <a:round/>
            <a:headEnd type="none" w="med" len="med"/>
            <a:tailEnd type="triangle"/>
          </a:ln>
          <a:effectLst/>
        </p:spPr>
      </p:cxnSp>
      <p:cxnSp>
        <p:nvCxnSpPr>
          <p:cNvPr id="35" name="Straight Arrow Connector 34"/>
          <p:cNvCxnSpPr>
            <a:stCxn id="16" idx="3"/>
          </p:cNvCxnSpPr>
          <p:nvPr/>
        </p:nvCxnSpPr>
        <p:spPr bwMode="auto">
          <a:xfrm>
            <a:off x="4648200" y="1542366"/>
            <a:ext cx="609600" cy="515034"/>
          </a:xfrm>
          <a:prstGeom prst="straightConnector1">
            <a:avLst/>
          </a:prstGeom>
          <a:noFill/>
          <a:ln w="38100" cap="flat" cmpd="sng" algn="ctr">
            <a:solidFill>
              <a:srgbClr val="FF0000"/>
            </a:solidFill>
            <a:prstDash val="solid"/>
            <a:round/>
            <a:headEnd type="none" w="med" len="med"/>
            <a:tailEnd type="triangle"/>
          </a:ln>
          <a:effectLst/>
        </p:spPr>
      </p:cxnSp>
      <p:sp>
        <p:nvSpPr>
          <p:cNvPr id="38" name="Oval 5"/>
          <p:cNvSpPr>
            <a:spLocks noChangeArrowheads="1"/>
          </p:cNvSpPr>
          <p:nvPr/>
        </p:nvSpPr>
        <p:spPr bwMode="auto">
          <a:xfrm>
            <a:off x="6934200" y="37338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Tree>
    <p:extLst>
      <p:ext uri="{BB962C8B-B14F-4D97-AF65-F5344CB8AC3E}">
        <p14:creationId xmlns:p14="http://schemas.microsoft.com/office/powerpoint/2010/main" val="35314224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le 1"/>
          <p:cNvSpPr>
            <a:spLocks noGrp="1"/>
          </p:cNvSpPr>
          <p:nvPr>
            <p:ph type="title"/>
          </p:nvPr>
        </p:nvSpPr>
        <p:spPr/>
        <p:txBody>
          <a:bodyPr/>
          <a:lstStyle/>
          <a:p>
            <a:r>
              <a:rPr lang="en-US" altLang="en-US" smtClean="0"/>
              <a:t>TW W-2 Screen</a:t>
            </a:r>
          </a:p>
        </p:txBody>
      </p:sp>
      <p:pic>
        <p:nvPicPr>
          <p:cNvPr id="10" name="Picture 9"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pic>
        <p:nvPicPr>
          <p:cNvPr id="5" name="Picture 2"/>
          <p:cNvPicPr>
            <a:picLocks noChangeAspect="1" noChangeArrowheads="1"/>
          </p:cNvPicPr>
          <p:nvPr/>
        </p:nvPicPr>
        <p:blipFill>
          <a:blip r:embed="rId4" cstate="print"/>
          <a:srcRect/>
          <a:stretch>
            <a:fillRect/>
          </a:stretch>
        </p:blipFill>
        <p:spPr bwMode="auto">
          <a:xfrm>
            <a:off x="609601" y="1524000"/>
            <a:ext cx="8077200" cy="4529138"/>
          </a:xfrm>
          <a:prstGeom prst="rect">
            <a:avLst/>
          </a:prstGeom>
          <a:noFill/>
          <a:ln w="9525">
            <a:noFill/>
            <a:miter lim="800000"/>
            <a:headEnd/>
            <a:tailEnd/>
          </a:ln>
        </p:spPr>
      </p:pic>
      <p:sp>
        <p:nvSpPr>
          <p:cNvPr id="11" name="TextBox 10"/>
          <p:cNvSpPr txBox="1"/>
          <p:nvPr/>
        </p:nvSpPr>
        <p:spPr>
          <a:xfrm>
            <a:off x="5257800" y="2895600"/>
            <a:ext cx="2929072"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Verify or change address</a:t>
            </a:r>
            <a:endParaRPr lang="en-US" b="1" dirty="0"/>
          </a:p>
        </p:txBody>
      </p:sp>
      <p:sp>
        <p:nvSpPr>
          <p:cNvPr id="12" name="Oval 5"/>
          <p:cNvSpPr>
            <a:spLocks noChangeArrowheads="1"/>
          </p:cNvSpPr>
          <p:nvPr/>
        </p:nvSpPr>
        <p:spPr bwMode="auto">
          <a:xfrm>
            <a:off x="685800" y="2895600"/>
            <a:ext cx="457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3" name="Straight Arrow Connector 12"/>
          <p:cNvCxnSpPr>
            <a:stCxn id="11" idx="1"/>
          </p:cNvCxnSpPr>
          <p:nvPr/>
        </p:nvCxnSpPr>
        <p:spPr bwMode="auto">
          <a:xfrm flipH="1" flipV="1">
            <a:off x="1143000" y="3048000"/>
            <a:ext cx="4114800" cy="32266"/>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4724400" y="5029200"/>
            <a:ext cx="4419600" cy="369332"/>
          </a:xfrm>
          <a:prstGeom prst="rect">
            <a:avLst/>
          </a:prstGeom>
          <a:solidFill>
            <a:schemeClr val="accent5">
              <a:lumMod val="75000"/>
            </a:schemeClr>
          </a:solidFill>
          <a:ln>
            <a:solidFill>
              <a:srgbClr val="001132"/>
            </a:solidFill>
          </a:ln>
        </p:spPr>
        <p:txBody>
          <a:bodyPr wrap="square" rtlCol="0">
            <a:spAutoFit/>
          </a:bodyPr>
          <a:lstStyle/>
          <a:p>
            <a:r>
              <a:rPr lang="en-US" b="1" dirty="0" smtClean="0"/>
              <a:t>Override Medicare &amp; SS wages/ taxes</a:t>
            </a:r>
            <a:endParaRPr lang="en-US" b="1" dirty="0"/>
          </a:p>
        </p:txBody>
      </p:sp>
      <p:sp>
        <p:nvSpPr>
          <p:cNvPr id="17" name="Oval 5"/>
          <p:cNvSpPr>
            <a:spLocks noChangeArrowheads="1"/>
          </p:cNvSpPr>
          <p:nvPr/>
        </p:nvSpPr>
        <p:spPr bwMode="auto">
          <a:xfrm>
            <a:off x="685800" y="5181600"/>
            <a:ext cx="3810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flipH="1">
            <a:off x="1143000" y="5257800"/>
            <a:ext cx="3505200" cy="4"/>
          </a:xfrm>
          <a:prstGeom prst="straightConnector1">
            <a:avLst/>
          </a:prstGeom>
          <a:noFill/>
          <a:ln w="38100" cap="flat" cmpd="sng" algn="ctr">
            <a:solidFill>
              <a:srgbClr val="FF0000"/>
            </a:solidFill>
            <a:prstDash val="solid"/>
            <a:round/>
            <a:headEnd type="none" w="med" len="med"/>
            <a:tailEnd type="triangle"/>
          </a:ln>
          <a:effectLst/>
        </p:spPr>
      </p:cxnSp>
      <p:sp>
        <p:nvSpPr>
          <p:cNvPr id="23" name="TextBox 22"/>
          <p:cNvSpPr txBox="1"/>
          <p:nvPr/>
        </p:nvSpPr>
        <p:spPr>
          <a:xfrm>
            <a:off x="5105400" y="5562600"/>
            <a:ext cx="2634054"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Override states wages</a:t>
            </a:r>
            <a:endParaRPr lang="en-US" b="1" dirty="0"/>
          </a:p>
        </p:txBody>
      </p:sp>
      <p:sp>
        <p:nvSpPr>
          <p:cNvPr id="24" name="Oval 5"/>
          <p:cNvSpPr>
            <a:spLocks noChangeArrowheads="1"/>
          </p:cNvSpPr>
          <p:nvPr/>
        </p:nvSpPr>
        <p:spPr bwMode="auto">
          <a:xfrm>
            <a:off x="685800" y="54102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5" name="Straight Arrow Connector 24"/>
          <p:cNvCxnSpPr>
            <a:stCxn id="23" idx="1"/>
          </p:cNvCxnSpPr>
          <p:nvPr/>
        </p:nvCxnSpPr>
        <p:spPr bwMode="auto">
          <a:xfrm flipH="1" flipV="1">
            <a:off x="1143000" y="5638800"/>
            <a:ext cx="3962400" cy="108466"/>
          </a:xfrm>
          <a:prstGeom prst="straightConnector1">
            <a:avLst/>
          </a:prstGeom>
          <a:noFill/>
          <a:ln w="38100" cap="flat" cmpd="sng" algn="ctr">
            <a:solidFill>
              <a:srgbClr val="FF0000"/>
            </a:solidFill>
            <a:prstDash val="solid"/>
            <a:round/>
            <a:headEnd type="none" w="med" len="med"/>
            <a:tailEnd type="triangle"/>
          </a:ln>
          <a:effectLst/>
        </p:spPr>
      </p:cxnSp>
      <p:sp>
        <p:nvSpPr>
          <p:cNvPr id="28" name="TextBox 27"/>
          <p:cNvSpPr txBox="1"/>
          <p:nvPr/>
        </p:nvSpPr>
        <p:spPr>
          <a:xfrm>
            <a:off x="3048000" y="4038600"/>
            <a:ext cx="2300694"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Verify withholdings</a:t>
            </a:r>
            <a:endParaRPr lang="en-US" b="1" dirty="0"/>
          </a:p>
        </p:txBody>
      </p:sp>
      <p:cxnSp>
        <p:nvCxnSpPr>
          <p:cNvPr id="29" name="Straight Arrow Connector 28"/>
          <p:cNvCxnSpPr/>
          <p:nvPr/>
        </p:nvCxnSpPr>
        <p:spPr bwMode="auto">
          <a:xfrm flipH="1">
            <a:off x="1143000" y="4343400"/>
            <a:ext cx="1981200" cy="457200"/>
          </a:xfrm>
          <a:prstGeom prst="straightConnector1">
            <a:avLst/>
          </a:prstGeom>
          <a:noFill/>
          <a:ln w="38100" cap="flat" cmpd="sng" algn="ctr">
            <a:solidFill>
              <a:srgbClr val="FF0000"/>
            </a:solidFill>
            <a:prstDash val="solid"/>
            <a:round/>
            <a:headEnd type="none" w="med" len="med"/>
            <a:tailEnd type="triangle"/>
          </a:ln>
          <a:effectLst/>
        </p:spPr>
      </p:cxnSp>
      <p:sp>
        <p:nvSpPr>
          <p:cNvPr id="32" name="Oval 5"/>
          <p:cNvSpPr>
            <a:spLocks noChangeArrowheads="1"/>
          </p:cNvSpPr>
          <p:nvPr/>
        </p:nvSpPr>
        <p:spPr bwMode="auto">
          <a:xfrm>
            <a:off x="685800" y="47244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6064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a:xfrm>
            <a:off x="685800" y="381000"/>
            <a:ext cx="8001000" cy="481940"/>
          </a:xfrm>
        </p:spPr>
        <p:txBody>
          <a:bodyPr>
            <a:normAutofit fontScale="90000"/>
          </a:bodyPr>
          <a:lstStyle/>
          <a:p>
            <a:r>
              <a:rPr lang="en-US" altLang="en-US" smtClean="0"/>
              <a:t>TW W-2 Screen</a:t>
            </a:r>
            <a:endParaRPr lang="en-US" altLang="en-US" sz="2800" dirty="0" smtClean="0"/>
          </a:p>
        </p:txBody>
      </p:sp>
      <p:pic>
        <p:nvPicPr>
          <p:cNvPr id="9" name="Picture 8"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7467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pic>
        <p:nvPicPr>
          <p:cNvPr id="5" name="Picture 2"/>
          <p:cNvPicPr>
            <a:picLocks noChangeAspect="1" noChangeArrowheads="1"/>
          </p:cNvPicPr>
          <p:nvPr/>
        </p:nvPicPr>
        <p:blipFill>
          <a:blip r:embed="rId5" cstate="print"/>
          <a:srcRect/>
          <a:stretch>
            <a:fillRect/>
          </a:stretch>
        </p:blipFill>
        <p:spPr bwMode="auto">
          <a:xfrm>
            <a:off x="609600" y="1524000"/>
            <a:ext cx="8001000" cy="4543424"/>
          </a:xfrm>
          <a:prstGeom prst="rect">
            <a:avLst/>
          </a:prstGeom>
          <a:noFill/>
          <a:ln w="9525">
            <a:noFill/>
            <a:miter lim="800000"/>
            <a:headEnd/>
            <a:tailEnd/>
          </a:ln>
        </p:spPr>
      </p:pic>
      <p:sp>
        <p:nvSpPr>
          <p:cNvPr id="11" name="TextBox 10"/>
          <p:cNvSpPr txBox="1"/>
          <p:nvPr/>
        </p:nvSpPr>
        <p:spPr>
          <a:xfrm>
            <a:off x="2895600" y="1828800"/>
            <a:ext cx="2300630" cy="923330"/>
          </a:xfrm>
          <a:prstGeom prst="rect">
            <a:avLst/>
          </a:prstGeom>
          <a:solidFill>
            <a:schemeClr val="accent5">
              <a:lumMod val="75000"/>
            </a:schemeClr>
          </a:solidFill>
          <a:ln>
            <a:solidFill>
              <a:srgbClr val="001132"/>
            </a:solidFill>
          </a:ln>
        </p:spPr>
        <p:txBody>
          <a:bodyPr wrap="none" rtlCol="0">
            <a:spAutoFit/>
          </a:bodyPr>
          <a:lstStyle/>
          <a:p>
            <a:r>
              <a:rPr lang="en-US" b="1" dirty="0" smtClean="0"/>
              <a:t>Enter EIN; TW </a:t>
            </a:r>
          </a:p>
          <a:p>
            <a:r>
              <a:rPr lang="en-US" b="1" dirty="0" smtClean="0"/>
              <a:t>may bring up name</a:t>
            </a:r>
          </a:p>
          <a:p>
            <a:r>
              <a:rPr lang="en-US" b="1" dirty="0" smtClean="0"/>
              <a:t>&amp; address</a:t>
            </a:r>
            <a:endParaRPr lang="en-US" b="1" dirty="0"/>
          </a:p>
        </p:txBody>
      </p:sp>
      <p:sp>
        <p:nvSpPr>
          <p:cNvPr id="13" name="Oval 5"/>
          <p:cNvSpPr>
            <a:spLocks noChangeArrowheads="1"/>
          </p:cNvSpPr>
          <p:nvPr/>
        </p:nvSpPr>
        <p:spPr bwMode="auto">
          <a:xfrm>
            <a:off x="1752600" y="1828800"/>
            <a:ext cx="914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4" name="Straight Arrow Connector 13"/>
          <p:cNvCxnSpPr>
            <a:endCxn id="13" idx="6"/>
          </p:cNvCxnSpPr>
          <p:nvPr/>
        </p:nvCxnSpPr>
        <p:spPr bwMode="auto">
          <a:xfrm flipH="1" flipV="1">
            <a:off x="2667000" y="2019300"/>
            <a:ext cx="228600" cy="114300"/>
          </a:xfrm>
          <a:prstGeom prst="straightConnector1">
            <a:avLst/>
          </a:prstGeom>
          <a:noFill/>
          <a:ln w="38100" cap="flat" cmpd="sng" algn="ctr">
            <a:solidFill>
              <a:srgbClr val="FF0000"/>
            </a:solidFill>
            <a:prstDash val="solid"/>
            <a:round/>
            <a:headEnd type="none" w="med" len="med"/>
            <a:tailEnd type="triangle"/>
          </a:ln>
          <a:effectLst/>
        </p:spPr>
      </p:cxnSp>
      <p:sp>
        <p:nvSpPr>
          <p:cNvPr id="18" name="TextBox 17"/>
          <p:cNvSpPr txBox="1"/>
          <p:nvPr/>
        </p:nvSpPr>
        <p:spPr>
          <a:xfrm>
            <a:off x="2819400" y="3200400"/>
            <a:ext cx="1967205" cy="646331"/>
          </a:xfrm>
          <a:prstGeom prst="rect">
            <a:avLst/>
          </a:prstGeom>
          <a:solidFill>
            <a:schemeClr val="accent5">
              <a:lumMod val="75000"/>
            </a:schemeClr>
          </a:solidFill>
          <a:ln>
            <a:solidFill>
              <a:srgbClr val="001132"/>
            </a:solidFill>
          </a:ln>
        </p:spPr>
        <p:txBody>
          <a:bodyPr wrap="none" rtlCol="0">
            <a:spAutoFit/>
          </a:bodyPr>
          <a:lstStyle/>
          <a:p>
            <a:r>
              <a:rPr lang="en-US" b="1" dirty="0" smtClean="0"/>
              <a:t>Verify/enter</a:t>
            </a:r>
          </a:p>
          <a:p>
            <a:r>
              <a:rPr lang="en-US" b="1" dirty="0" smtClean="0"/>
              <a:t>name &amp; address</a:t>
            </a:r>
            <a:endParaRPr lang="en-US" b="1" dirty="0"/>
          </a:p>
        </p:txBody>
      </p:sp>
      <p:sp>
        <p:nvSpPr>
          <p:cNvPr id="19" name="TextBox 18"/>
          <p:cNvSpPr txBox="1"/>
          <p:nvPr/>
        </p:nvSpPr>
        <p:spPr>
          <a:xfrm>
            <a:off x="6553200" y="1676400"/>
            <a:ext cx="774571"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Enter</a:t>
            </a:r>
            <a:endParaRPr lang="en-US" b="1" dirty="0"/>
          </a:p>
        </p:txBody>
      </p:sp>
      <p:sp>
        <p:nvSpPr>
          <p:cNvPr id="20" name="Oval 5"/>
          <p:cNvSpPr>
            <a:spLocks noChangeArrowheads="1"/>
          </p:cNvSpPr>
          <p:nvPr/>
        </p:nvSpPr>
        <p:spPr bwMode="auto">
          <a:xfrm>
            <a:off x="6019800" y="2057400"/>
            <a:ext cx="457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Oval 5"/>
          <p:cNvSpPr>
            <a:spLocks noChangeArrowheads="1"/>
          </p:cNvSpPr>
          <p:nvPr/>
        </p:nvSpPr>
        <p:spPr bwMode="auto">
          <a:xfrm>
            <a:off x="8077200" y="2057400"/>
            <a:ext cx="381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2" name="Straight Arrow Connector 21"/>
          <p:cNvCxnSpPr>
            <a:endCxn id="20" idx="6"/>
          </p:cNvCxnSpPr>
          <p:nvPr/>
        </p:nvCxnSpPr>
        <p:spPr bwMode="auto">
          <a:xfrm flipH="1">
            <a:off x="6477000" y="2057400"/>
            <a:ext cx="381000" cy="190500"/>
          </a:xfrm>
          <a:prstGeom prst="straightConnector1">
            <a:avLst/>
          </a:prstGeom>
          <a:noFill/>
          <a:ln w="38100" cap="flat" cmpd="sng" algn="ctr">
            <a:solidFill>
              <a:srgbClr val="FF0000"/>
            </a:solidFill>
            <a:prstDash val="solid"/>
            <a:round/>
            <a:headEnd type="none" w="med" len="med"/>
            <a:tailEnd type="triangle"/>
          </a:ln>
          <a:effectLst/>
        </p:spPr>
      </p:cxnSp>
      <p:cxnSp>
        <p:nvCxnSpPr>
          <p:cNvPr id="25" name="Straight Arrow Connector 24"/>
          <p:cNvCxnSpPr>
            <a:endCxn id="21" idx="2"/>
          </p:cNvCxnSpPr>
          <p:nvPr/>
        </p:nvCxnSpPr>
        <p:spPr bwMode="auto">
          <a:xfrm>
            <a:off x="6858000" y="2057400"/>
            <a:ext cx="1219200" cy="190500"/>
          </a:xfrm>
          <a:prstGeom prst="straightConnector1">
            <a:avLst/>
          </a:prstGeom>
          <a:noFill/>
          <a:ln w="38100" cap="flat" cmpd="sng" algn="ctr">
            <a:solidFill>
              <a:srgbClr val="FF0000"/>
            </a:solidFill>
            <a:prstDash val="solid"/>
            <a:round/>
            <a:headEnd type="none" w="med" len="med"/>
            <a:tailEnd type="triangle"/>
          </a:ln>
          <a:effectLst/>
        </p:spPr>
      </p:cxnSp>
      <p:sp>
        <p:nvSpPr>
          <p:cNvPr id="29" name="TextBox 28"/>
          <p:cNvSpPr txBox="1"/>
          <p:nvPr/>
        </p:nvSpPr>
        <p:spPr>
          <a:xfrm>
            <a:off x="6379299" y="3048000"/>
            <a:ext cx="1697901" cy="369332"/>
          </a:xfrm>
          <a:prstGeom prst="rect">
            <a:avLst/>
          </a:prstGeom>
          <a:solidFill>
            <a:schemeClr val="accent5">
              <a:lumMod val="75000"/>
            </a:schemeClr>
          </a:solidFill>
        </p:spPr>
        <p:txBody>
          <a:bodyPr wrap="none" rtlCol="0">
            <a:spAutoFit/>
          </a:bodyPr>
          <a:lstStyle/>
          <a:p>
            <a:r>
              <a:rPr lang="en-US" b="1" dirty="0" smtClean="0"/>
              <a:t>TW populates</a:t>
            </a:r>
            <a:endParaRPr lang="en-US" b="1" dirty="0"/>
          </a:p>
        </p:txBody>
      </p:sp>
      <p:sp>
        <p:nvSpPr>
          <p:cNvPr id="30" name="Oval 5"/>
          <p:cNvSpPr>
            <a:spLocks noChangeArrowheads="1"/>
          </p:cNvSpPr>
          <p:nvPr/>
        </p:nvSpPr>
        <p:spPr bwMode="auto">
          <a:xfrm>
            <a:off x="5943600" y="2895600"/>
            <a:ext cx="533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1" name="Oval 5"/>
          <p:cNvSpPr>
            <a:spLocks noChangeArrowheads="1"/>
          </p:cNvSpPr>
          <p:nvPr/>
        </p:nvSpPr>
        <p:spPr bwMode="auto">
          <a:xfrm>
            <a:off x="8001000" y="2895600"/>
            <a:ext cx="457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2" name="Oval 5"/>
          <p:cNvSpPr>
            <a:spLocks noChangeArrowheads="1"/>
          </p:cNvSpPr>
          <p:nvPr/>
        </p:nvSpPr>
        <p:spPr bwMode="auto">
          <a:xfrm>
            <a:off x="5867400" y="3733800"/>
            <a:ext cx="6096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3" name="Oval 5"/>
          <p:cNvSpPr>
            <a:spLocks noChangeArrowheads="1"/>
          </p:cNvSpPr>
          <p:nvPr/>
        </p:nvSpPr>
        <p:spPr bwMode="auto">
          <a:xfrm>
            <a:off x="8077200" y="37338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96834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2383</Words>
  <Application>Microsoft Office PowerPoint</Application>
  <PresentationFormat>On-screen Show (4:3)</PresentationFormat>
  <Paragraphs>279</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ＭＳ Ｐゴシック</vt:lpstr>
      <vt:lpstr>Verdana</vt:lpstr>
      <vt:lpstr>Wingdings</vt:lpstr>
      <vt:lpstr>NJ Template 06</vt:lpstr>
      <vt:lpstr>Employee Compensation</vt:lpstr>
      <vt:lpstr>Employee Compensation</vt:lpstr>
      <vt:lpstr>Federal Treatment of Disability Income</vt:lpstr>
      <vt:lpstr>NJ Treatment of Disability Income</vt:lpstr>
      <vt:lpstr>NJ Withholdings (Unemployment, Disability, Family Leave)</vt:lpstr>
      <vt:lpstr>Scholarships &amp; Fellowships</vt:lpstr>
      <vt:lpstr>Sample W-2</vt:lpstr>
      <vt:lpstr>TW W-2 Screen</vt:lpstr>
      <vt:lpstr>TW W-2 Screen</vt:lpstr>
      <vt:lpstr>TW W-2 Screen</vt:lpstr>
      <vt:lpstr>W-2 Screen - TW Tips</vt:lpstr>
      <vt:lpstr>W-2 Screen - TW Tips</vt:lpstr>
      <vt:lpstr>W-2 Screen - TW Tips</vt:lpstr>
      <vt:lpstr>TW Excess NJSUI, NJSDI, NJFLI:  NJ Form 2450 – Private Plan Disability</vt:lpstr>
      <vt:lpstr>W-2 Screen - TW Tips</vt:lpstr>
      <vt:lpstr>Tip Income</vt:lpstr>
      <vt:lpstr>Tip Income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2015-11-05T18:25:38Z</dcterms:modified>
</cp:coreProperties>
</file>